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" ContentType="image/t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44" r:id="rId1"/>
  </p:sldMasterIdLst>
  <p:notesMasterIdLst>
    <p:notesMasterId r:id="rId29"/>
  </p:notesMasterIdLst>
  <p:handoutMasterIdLst>
    <p:handoutMasterId r:id="rId30"/>
  </p:handoutMasterIdLst>
  <p:sldIdLst>
    <p:sldId id="256" r:id="rId2"/>
    <p:sldId id="259" r:id="rId3"/>
    <p:sldId id="257" r:id="rId4"/>
    <p:sldId id="270" r:id="rId5"/>
    <p:sldId id="266" r:id="rId6"/>
    <p:sldId id="281" r:id="rId7"/>
    <p:sldId id="275" r:id="rId8"/>
    <p:sldId id="258" r:id="rId9"/>
    <p:sldId id="263" r:id="rId10"/>
    <p:sldId id="264" r:id="rId11"/>
    <p:sldId id="269" r:id="rId12"/>
    <p:sldId id="276" r:id="rId13"/>
    <p:sldId id="271" r:id="rId14"/>
    <p:sldId id="260" r:id="rId15"/>
    <p:sldId id="261" r:id="rId16"/>
    <p:sldId id="277" r:id="rId17"/>
    <p:sldId id="278" r:id="rId18"/>
    <p:sldId id="279" r:id="rId19"/>
    <p:sldId id="262" r:id="rId20"/>
    <p:sldId id="280" r:id="rId21"/>
    <p:sldId id="265" r:id="rId22"/>
    <p:sldId id="268" r:id="rId23"/>
    <p:sldId id="267" r:id="rId24"/>
    <p:sldId id="272" r:id="rId25"/>
    <p:sldId id="273" r:id="rId26"/>
    <p:sldId id="274" r:id="rId27"/>
    <p:sldId id="282" r:id="rId2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20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73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CB8D38-2328-4536-AA8B-C2F97D8735AE}" type="datetime1">
              <a:rPr lang="en-US" smtClean="0"/>
              <a:t>6/10/2015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B12D84-7932-4D61-83D7-3204EFB69F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258732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tif>
</file>

<file path=ppt/media/image27.tif>
</file>

<file path=ppt/media/image28.tif>
</file>

<file path=ppt/media/image29.tif>
</file>

<file path=ppt/media/image3.png>
</file>

<file path=ppt/media/image30.jp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A12AB8-32A6-497B-809B-EE51DB57EC2C}" type="datetime1">
              <a:rPr lang="en-US" smtClean="0"/>
              <a:t>6/10/2015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419D5D-BE69-479E-8824-C86819D34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58832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6B58832F-0468-4BC5-B562-93D3955B8B94}" type="datetime1">
              <a:rPr lang="en-US" smtClean="0"/>
              <a:t>6/10/2015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9B419D5D-BE69-479E-8824-C86819D3492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4581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99C99-F9E9-483E-A4B8-BC1A5799E6AC}" type="datetime1">
              <a:rPr lang="en-US" smtClean="0"/>
              <a:t>6/10/2015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5819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0E6AF-DBDD-440F-BBDE-4FE1AE20434D}" type="datetime1">
              <a:rPr lang="en-US" smtClean="0"/>
              <a:t>6/10/2015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3500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50697-F135-47DE-8607-A0BD71427E9B}" type="datetime1">
              <a:rPr lang="en-US" smtClean="0"/>
              <a:t>6/10/2015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767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C8979-F14F-4DFD-86D8-31B3B7FED561}" type="datetime1">
              <a:rPr lang="en-US" smtClean="0"/>
              <a:t>6/10/2015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3093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2F2AC-7276-4375-85F6-FD85D24C0671}" type="datetime1">
              <a:rPr lang="en-US" smtClean="0"/>
              <a:t>6/10/2015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0755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1B2A3-0889-4BE0-81DB-70BCF001781F}" type="datetime1">
              <a:rPr lang="en-US" smtClean="0"/>
              <a:t>6/10/2015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993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66F0B-915B-4364-8515-3BCE05D117A3}" type="datetime1">
              <a:rPr lang="en-US" smtClean="0"/>
              <a:t>6/10/2015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123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3E0CE-F525-4370-8B3D-D742D19EAB05}" type="datetime1">
              <a:rPr lang="en-US" smtClean="0"/>
              <a:t>6/10/2015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7333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8A1BA-D3D4-48CB-9AB7-2195A4E6CD53}" type="datetime1">
              <a:rPr lang="en-US" smtClean="0"/>
              <a:t>6/10/2015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2193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CAFE1-EF5A-42E3-813F-CD9664847D81}" type="datetime1">
              <a:rPr lang="en-US" smtClean="0"/>
              <a:t>6/10/2015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3888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18A82-90B0-46B4-AE37-9854AFCC8169}" type="datetime1">
              <a:rPr lang="en-US" smtClean="0"/>
              <a:t>6/10/2015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467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D6A878-5EFF-477D-92B7-9E96DF8ED67B}" type="datetime1">
              <a:rPr lang="en-US" smtClean="0"/>
              <a:t>6/10/2015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2631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dipy.org/" TargetMode="External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hyperlink" Target="http://scil.dinf.usherbrooke.ca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tif"/><Relationship Id="rId5" Type="http://schemas.openxmlformats.org/officeDocument/2006/relationships/image" Target="../media/image26.tif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tif"/><Relationship Id="rId5" Type="http://schemas.openxmlformats.org/officeDocument/2006/relationships/image" Target="../media/image28.tif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4285" y="632302"/>
            <a:ext cx="9144000" cy="1866090"/>
          </a:xfrm>
        </p:spPr>
        <p:txBody>
          <a:bodyPr>
            <a:noAutofit/>
          </a:bodyPr>
          <a:lstStyle/>
          <a:p>
            <a:r>
              <a:rPr lang="en-US" sz="8800" b="1" dirty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Tract-analysis </a:t>
            </a:r>
            <a:r>
              <a:rPr lang="en-US" sz="8800" b="1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 </a:t>
            </a:r>
            <a:r>
              <a:rPr lang="en-US" sz="8800" b="1" dirty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connectivity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5490" y="3131715"/>
            <a:ext cx="5098783" cy="1655762"/>
          </a:xfrm>
        </p:spPr>
        <p:txBody>
          <a:bodyPr>
            <a:normAutofit fontScale="25000" lnSpcReduction="20000"/>
          </a:bodyPr>
          <a:lstStyle/>
          <a:p>
            <a:pPr algn="l"/>
            <a:r>
              <a:rPr lang="en-US" sz="11200" b="1" dirty="0">
                <a:latin typeface="Helvetica" panose="020B0604020202020204" pitchFamily="34" charset="0"/>
                <a:cs typeface="Helvetica" panose="020B0604020202020204" pitchFamily="34" charset="0"/>
              </a:rPr>
              <a:t>Eleftherios </a:t>
            </a:r>
            <a:r>
              <a:rPr lang="en-US" sz="11200" b="1" dirty="0" err="1"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1200" b="1" dirty="0">
                <a:latin typeface="Helvetica" panose="020B0604020202020204" pitchFamily="34" charset="0"/>
                <a:cs typeface="Helvetica" panose="020B0604020202020204" pitchFamily="34" charset="0"/>
              </a:rPr>
              <a:t>, PhD</a:t>
            </a:r>
          </a:p>
          <a:p>
            <a:pPr algn="l">
              <a:spcBef>
                <a:spcPts val="738"/>
              </a:spcBef>
              <a:defRPr/>
            </a:pPr>
            <a:r>
              <a:rPr lang="en-US" altLang="x-none" sz="96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  <a:sym typeface="Helvetica Neue Light" charset="0"/>
              </a:rPr>
              <a:t>Diffusion Imaging in Python</a:t>
            </a:r>
          </a:p>
          <a:p>
            <a:pPr algn="l">
              <a:spcBef>
                <a:spcPts val="738"/>
              </a:spcBef>
              <a:defRPr/>
            </a:pPr>
            <a:r>
              <a:rPr lang="en-US" altLang="x-none" sz="9600" dirty="0">
                <a:latin typeface="Helvetica" panose="020B0604020202020204" pitchFamily="34" charset="0"/>
                <a:cs typeface="Helvetica" panose="020B0604020202020204" pitchFamily="34" charset="0"/>
                <a:sym typeface="Helvetica Neue Light" charset="0"/>
                <a:hlinkClick r:id="rId3"/>
              </a:rPr>
              <a:t>http://dipy.org</a:t>
            </a:r>
            <a:endParaRPr lang="en-US" altLang="x-none" sz="9600" dirty="0">
              <a:latin typeface="Helvetica" panose="020B0604020202020204" pitchFamily="34" charset="0"/>
              <a:cs typeface="Helvetica" panose="020B0604020202020204" pitchFamily="34" charset="0"/>
              <a:sym typeface="Helvetica Neue Light" charset="0"/>
            </a:endParaRPr>
          </a:p>
          <a:p>
            <a:pPr algn="l">
              <a:spcBef>
                <a:spcPts val="738"/>
              </a:spcBef>
              <a:defRPr/>
            </a:pPr>
            <a:r>
              <a:rPr lang="en-US" altLang="x-none" sz="96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  <a:sym typeface="Helvetica Neue Light" charset="0"/>
              </a:rPr>
              <a:t>Sherbrooke</a:t>
            </a:r>
            <a:r>
              <a:rPr lang="en-US" altLang="x-none" sz="96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  <a:sym typeface="Helvetica Neue Light" charset="0"/>
              </a:rPr>
              <a:t> Connectivity Imaging</a:t>
            </a:r>
          </a:p>
          <a:p>
            <a:pPr algn="l">
              <a:spcBef>
                <a:spcPts val="738"/>
              </a:spcBef>
              <a:defRPr/>
            </a:pPr>
            <a:r>
              <a:rPr lang="en-US" altLang="x-none" sz="96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  <a:sym typeface="Helvetica Neue Light" charset="0"/>
              </a:rPr>
              <a:t>Laboratory </a:t>
            </a:r>
            <a:r>
              <a:rPr lang="en-US" altLang="x-none" sz="9600" dirty="0" smtClean="0">
                <a:latin typeface="Helvetica" panose="020B0604020202020204" pitchFamily="34" charset="0"/>
                <a:cs typeface="Helvetica" panose="020B0604020202020204" pitchFamily="34" charset="0"/>
                <a:sym typeface="Helvetica Neue Light" charset="0"/>
                <a:hlinkClick r:id="rId4"/>
              </a:rPr>
              <a:t>http</a:t>
            </a:r>
            <a:r>
              <a:rPr lang="en-US" altLang="x-none" sz="9600" dirty="0">
                <a:latin typeface="Helvetica" panose="020B0604020202020204" pitchFamily="34" charset="0"/>
                <a:cs typeface="Helvetica" panose="020B0604020202020204" pitchFamily="34" charset="0"/>
                <a:sym typeface="Helvetica Neue Light" charset="0"/>
                <a:hlinkClick r:id="rId4"/>
              </a:rPr>
              <a:t>://scil.dinf.usherbrooke.ca</a:t>
            </a:r>
            <a:endParaRPr lang="en-US" altLang="x-none" sz="9600" dirty="0">
              <a:latin typeface="Helvetica" panose="020B0604020202020204" pitchFamily="34" charset="0"/>
              <a:cs typeface="Helvetica" panose="020B0604020202020204" pitchFamily="34" charset="0"/>
              <a:sym typeface="Helvetica Neue Light" charset="0"/>
            </a:endParaRPr>
          </a:p>
          <a:p>
            <a:pPr algn="l"/>
            <a:endParaRPr lang="en-US" dirty="0"/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440" y="5812660"/>
            <a:ext cx="4222275" cy="6814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3567" y="3209801"/>
            <a:ext cx="3267552" cy="9006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2" descr="Z:\Images\SCIL\logo\logo6_inverted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2920" y="4242647"/>
            <a:ext cx="2615353" cy="2615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1450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119101"/>
            <a:ext cx="7664450" cy="890589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Automatic Segmentation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17624"/>
            <a:ext cx="8299450" cy="4498975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2104" y="12794564"/>
            <a:ext cx="12018532" cy="746614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841" y="20347632"/>
            <a:ext cx="11887674" cy="730658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967" y="1009690"/>
            <a:ext cx="6787228" cy="4216355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628650" y="5508822"/>
            <a:ext cx="779974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et al., Recognition </a:t>
            </a:r>
            <a:r>
              <a:rPr lang="en-US" sz="1400" dirty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of bundles in healthy and severely diseased 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brains, ISMRM 2015.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0001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119101"/>
            <a:ext cx="7664450" cy="890589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Registration of bundles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709" y="2636711"/>
            <a:ext cx="3955381" cy="317813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532" y="1276033"/>
            <a:ext cx="4321132" cy="1516401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88900" y="2992457"/>
            <a:ext cx="69215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et al. Robust and efficient linear registration of</a:t>
            </a:r>
          </a:p>
          <a:p>
            <a:r>
              <a:rPr lang="en-US" sz="1400" dirty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f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ascicles in the space of streamlines,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Neuroimage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5032708" y="1519440"/>
            <a:ext cx="399064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The Streamline-based Linear registration (SLR)</a:t>
            </a:r>
          </a:p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is very robust to incomplete data.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4891" y="3796179"/>
            <a:ext cx="3371828" cy="2573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223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1" y="119101"/>
            <a:ext cx="8329079" cy="890589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Create bundle-specific atlases using SLR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479" y="1737976"/>
            <a:ext cx="2972309" cy="341277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4330" y="1533427"/>
            <a:ext cx="4167465" cy="4067368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4954032" y="5823653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et al.,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Neuroimage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5186860" y="1170633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Atlas of the Optic Radiation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92479" y="1266193"/>
            <a:ext cx="266853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Find overlaps between bundles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0551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180064"/>
            <a:ext cx="7664450" cy="890589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Whole-brain linear registration of streamlines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1403" y="2013548"/>
            <a:ext cx="5133354" cy="308906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1771789" y="1335259"/>
            <a:ext cx="508296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et al. Robust and efficient linear registration of</a:t>
            </a:r>
          </a:p>
          <a:p>
            <a:r>
              <a:rPr lang="en-US" sz="1400" dirty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f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ascicles in the space of streamlines,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Neuroimage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113366" y="5337007"/>
            <a:ext cx="686961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Tip! In very diseased brains e.g. with large tumors or stroke even image-based linear registration can fail. Use this method instead. Register the streamlines not the images.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2030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63500"/>
            <a:ext cx="7664450" cy="877889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Table of contents for connectivity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17624"/>
            <a:ext cx="8299450" cy="4498975"/>
          </a:xfrm>
        </p:spPr>
        <p:txBody>
          <a:bodyPr>
            <a:normAutofit/>
          </a:bodyPr>
          <a:lstStyle/>
          <a:p>
            <a:r>
              <a:rPr lang="en-US" dirty="0" smtClean="0"/>
              <a:t>Cortical surface </a:t>
            </a:r>
          </a:p>
          <a:p>
            <a:pPr lvl="1"/>
            <a:r>
              <a:rPr lang="en-US" dirty="0" smtClean="0"/>
              <a:t>Connect with cortical surface</a:t>
            </a:r>
          </a:p>
          <a:p>
            <a:pPr lvl="1"/>
            <a:r>
              <a:rPr lang="en-US" dirty="0" smtClean="0"/>
              <a:t>Connect with sub-cortical areas</a:t>
            </a:r>
          </a:p>
          <a:p>
            <a:r>
              <a:rPr lang="en-US" dirty="0" smtClean="0"/>
              <a:t>Connectivity</a:t>
            </a:r>
          </a:p>
          <a:p>
            <a:pPr lvl="1"/>
            <a:r>
              <a:rPr lang="en-US" dirty="0" smtClean="0"/>
              <a:t>Understand the basics of graph theory. </a:t>
            </a:r>
          </a:p>
          <a:p>
            <a:pPr lvl="1"/>
            <a:r>
              <a:rPr lang="en-US" dirty="0" smtClean="0"/>
              <a:t>Be critical with counting streamlines.</a:t>
            </a:r>
          </a:p>
          <a:p>
            <a:pPr lvl="1"/>
            <a:r>
              <a:rPr lang="en-US" dirty="0" smtClean="0"/>
              <a:t>An example of good counting with the </a:t>
            </a:r>
            <a:r>
              <a:rPr lang="en-US" dirty="0" err="1" smtClean="0"/>
              <a:t>tractometer</a:t>
            </a:r>
            <a:r>
              <a:rPr lang="en-US" dirty="0" smtClean="0"/>
              <a:t>.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9094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364" y="89510"/>
            <a:ext cx="8204065" cy="805436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Connectivity analysis (the good guys)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8" name="tractometer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50129" y="4839252"/>
            <a:ext cx="2793871" cy="1437745"/>
          </a:xfrm>
          <a:prstGeom prst="rect">
            <a:avLst/>
          </a:prstGeom>
          <a:ln w="12700">
            <a:miter lim="400000"/>
          </a:ln>
        </p:spPr>
      </p:pic>
      <p:pic>
        <p:nvPicPr>
          <p:cNvPr id="12" name="mask_bandes_fibers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35831" y="1432249"/>
            <a:ext cx="3771900" cy="3562350"/>
          </a:xfrm>
          <a:prstGeom prst="rect">
            <a:avLst/>
          </a:prstGeom>
          <a:ln w="12700">
            <a:miter lim="400000"/>
          </a:ln>
        </p:spPr>
      </p:pic>
      <p:pic>
        <p:nvPicPr>
          <p:cNvPr id="13" name="image57.png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061144" y="1162834"/>
            <a:ext cx="2962206" cy="2893194"/>
          </a:xfrm>
          <a:prstGeom prst="rect">
            <a:avLst/>
          </a:prstGeom>
          <a:ln w="12700">
            <a:round/>
          </a:ln>
        </p:spPr>
      </p:pic>
      <p:sp>
        <p:nvSpPr>
          <p:cNvPr id="14" name="Rectangle 13"/>
          <p:cNvSpPr/>
          <p:nvPr/>
        </p:nvSpPr>
        <p:spPr>
          <a:xfrm>
            <a:off x="958646" y="893536"/>
            <a:ext cx="69215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Valid connections and valid paths</a:t>
            </a:r>
            <a:endParaRPr lang="en-US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6699421" y="4221486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Fiber Cup Phantom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0947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364" y="89510"/>
            <a:ext cx="8204065" cy="805436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Connectivity analysis (bad guys)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8" name="tractometer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251863" y="4802030"/>
            <a:ext cx="2793871" cy="1437745"/>
          </a:xfrm>
          <a:prstGeom prst="rect">
            <a:avLst/>
          </a:prstGeom>
          <a:ln w="12700">
            <a:miter lim="400000"/>
          </a:ln>
        </p:spPr>
      </p:pic>
      <p:pic>
        <p:nvPicPr>
          <p:cNvPr id="13" name="image57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061144" y="1162834"/>
            <a:ext cx="2962206" cy="2893194"/>
          </a:xfrm>
          <a:prstGeom prst="rect">
            <a:avLst/>
          </a:prstGeom>
          <a:ln w="12700">
            <a:round/>
          </a:ln>
        </p:spPr>
      </p:pic>
      <p:pic>
        <p:nvPicPr>
          <p:cNvPr id="9" name="FPC3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329436" y="1172555"/>
            <a:ext cx="3089960" cy="3089960"/>
          </a:xfrm>
          <a:prstGeom prst="rect">
            <a:avLst/>
          </a:prstGeom>
          <a:ln w="12700">
            <a:miter lim="400000"/>
          </a:ln>
        </p:spPr>
      </p:pic>
      <p:pic>
        <p:nvPicPr>
          <p:cNvPr id="10" name="FPC3_brain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3830718" y="4469002"/>
            <a:ext cx="2021442" cy="1662909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Rectangle 2"/>
          <p:cNvSpPr/>
          <p:nvPr/>
        </p:nvSpPr>
        <p:spPr>
          <a:xfrm>
            <a:off x="1136344" y="813524"/>
            <a:ext cx="35659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Valid connections </a:t>
            </a:r>
            <a:r>
              <a:rPr lang="en-US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but wrong path</a:t>
            </a:r>
            <a:endParaRPr lang="en-US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7338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364" y="89510"/>
            <a:ext cx="8204065" cy="805436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Connectivity analysis (more bad guys)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8" name="tractometer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50129" y="4839252"/>
            <a:ext cx="2793871" cy="1437745"/>
          </a:xfrm>
          <a:prstGeom prst="rect">
            <a:avLst/>
          </a:prstGeom>
          <a:ln w="12700">
            <a:miter lim="400000"/>
          </a:ln>
        </p:spPr>
      </p:pic>
      <p:pic>
        <p:nvPicPr>
          <p:cNvPr id="13" name="image57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958274" y="1511514"/>
            <a:ext cx="2962206" cy="2893194"/>
          </a:xfrm>
          <a:prstGeom prst="rect">
            <a:avLst/>
          </a:prstGeom>
          <a:ln w="12700">
            <a:round/>
          </a:ln>
        </p:spPr>
      </p:pic>
      <p:pic>
        <p:nvPicPr>
          <p:cNvPr id="9" name="FPC2_brain.tif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780545" y="4497706"/>
            <a:ext cx="2071615" cy="1605502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10" name="FPC2.tiff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459935" y="1432322"/>
            <a:ext cx="3212150" cy="3091695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sp>
        <p:nvSpPr>
          <p:cNvPr id="3" name="TextBox 2"/>
          <p:cNvSpPr txBox="1"/>
          <p:nvPr/>
        </p:nvSpPr>
        <p:spPr>
          <a:xfrm>
            <a:off x="800100" y="1062990"/>
            <a:ext cx="6913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Invalid connections – connects two regions that shouldn’t be connected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387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364" y="89510"/>
            <a:ext cx="8204065" cy="805436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Connectivity analysis (and the ugly)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8" name="tractometer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50129" y="4839252"/>
            <a:ext cx="2793871" cy="1437745"/>
          </a:xfrm>
          <a:prstGeom prst="rect">
            <a:avLst/>
          </a:prstGeom>
          <a:ln w="12700">
            <a:miter lim="400000"/>
          </a:ln>
        </p:spPr>
      </p:pic>
      <p:pic>
        <p:nvPicPr>
          <p:cNvPr id="13" name="image57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061144" y="1368574"/>
            <a:ext cx="2962206" cy="2893194"/>
          </a:xfrm>
          <a:prstGeom prst="rect">
            <a:avLst/>
          </a:prstGeom>
          <a:ln w="12700">
            <a:round/>
          </a:ln>
        </p:spPr>
      </p:pic>
      <p:pic>
        <p:nvPicPr>
          <p:cNvPr id="9" name="WC1.tif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551804" y="1393204"/>
            <a:ext cx="2976749" cy="2860987"/>
          </a:xfrm>
          <a:prstGeom prst="rect">
            <a:avLst/>
          </a:prstGeom>
          <a:ln w="12700">
            <a:miter lim="400000"/>
          </a:ln>
        </p:spPr>
      </p:pic>
      <p:pic>
        <p:nvPicPr>
          <p:cNvPr id="10" name="WC1_brain.tiff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3755508" y="4451416"/>
            <a:ext cx="2305636" cy="1786868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extBox 2"/>
          <p:cNvSpPr txBox="1"/>
          <p:nvPr/>
        </p:nvSpPr>
        <p:spPr>
          <a:xfrm>
            <a:off x="491490" y="864058"/>
            <a:ext cx="7303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Does not connect two end regions – stops prematurely in ventricles or mask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6847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119101"/>
            <a:ext cx="8144532" cy="890589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Alert for connectivity analysis! </a:t>
            </a:r>
            <a:b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 critical when counting streamlines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17624"/>
            <a:ext cx="8299450" cy="4498975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923" y="1318588"/>
            <a:ext cx="5727700" cy="42957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400800" y="5901767"/>
            <a:ext cx="2556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Courtesy of Marco Catani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3597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015" y="121853"/>
            <a:ext cx="7886700" cy="749571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Introduction to tract-analysis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7525" y="4213498"/>
            <a:ext cx="8108950" cy="2047719"/>
          </a:xfrm>
        </p:spPr>
        <p:txBody>
          <a:bodyPr>
            <a:normAutofit/>
          </a:bodyPr>
          <a:lstStyle/>
          <a:p>
            <a:r>
              <a:rPr lang="en-US" sz="1800" dirty="0" smtClean="0"/>
              <a:t>Connecting streamlines to maps</a:t>
            </a:r>
          </a:p>
          <a:p>
            <a:pPr lvl="1"/>
            <a:r>
              <a:rPr lang="en-US" sz="1800" dirty="0" smtClean="0"/>
              <a:t>Streamlines and metrics in the “same” space (native space).</a:t>
            </a:r>
          </a:p>
          <a:p>
            <a:pPr lvl="1"/>
            <a:r>
              <a:rPr lang="en-US" sz="1800" dirty="0" smtClean="0"/>
              <a:t>Streamlines and metrics are in different space but still having the transformation from the one to the other.</a:t>
            </a:r>
          </a:p>
          <a:p>
            <a:r>
              <a:rPr lang="en-US" sz="1800" dirty="0" smtClean="0"/>
              <a:t>By interpolating the metric values on the points of the streamlines we can start talking about bundle integrity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9285" y="1009011"/>
            <a:ext cx="3548606" cy="264169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08104" y="1287011"/>
            <a:ext cx="2559932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 tract is one of brain’s </a:t>
            </a:r>
          </a:p>
          <a:p>
            <a:r>
              <a:rPr lang="en-US" dirty="0" smtClean="0"/>
              <a:t>superhighways</a:t>
            </a:r>
          </a:p>
          <a:p>
            <a:r>
              <a:rPr lang="en-US" dirty="0"/>
              <a:t>k</a:t>
            </a:r>
            <a:r>
              <a:rPr lang="en-US" dirty="0" smtClean="0"/>
              <a:t>nown from anatomy </a:t>
            </a:r>
          </a:p>
          <a:p>
            <a:endParaRPr lang="en-US" dirty="0"/>
          </a:p>
          <a:p>
            <a:r>
              <a:rPr lang="en-US" dirty="0"/>
              <a:t>A bundle is </a:t>
            </a:r>
            <a:r>
              <a:rPr lang="en-US" dirty="0" smtClean="0"/>
              <a:t>an </a:t>
            </a:r>
          </a:p>
          <a:p>
            <a:r>
              <a:rPr lang="en-US" dirty="0"/>
              <a:t>a</a:t>
            </a:r>
            <a:r>
              <a:rPr lang="en-US" dirty="0" smtClean="0"/>
              <a:t>pproximation of a tract</a:t>
            </a:r>
            <a:endParaRPr lang="en-US" dirty="0"/>
          </a:p>
          <a:p>
            <a:r>
              <a:rPr lang="en-US" dirty="0" smtClean="0"/>
              <a:t>using a set of streamlines</a:t>
            </a:r>
            <a:endParaRPr lang="en-US" dirty="0"/>
          </a:p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884261" y="1746583"/>
            <a:ext cx="17452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Metrics/Maps</a:t>
            </a:r>
          </a:p>
          <a:p>
            <a:r>
              <a:rPr lang="en-US" dirty="0" smtClean="0"/>
              <a:t>FA, AFD, MD etc.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871103" y="3560499"/>
            <a:ext cx="1401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Bundle maps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9125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8" grpId="0"/>
      <p:bldP spid="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119101"/>
            <a:ext cx="8144532" cy="890589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Lessons from the ISMRM 2015 challenge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34727" y="2274570"/>
            <a:ext cx="571214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Voxel perfect alignment with the T1 is necessary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Motion can push your connectivity results massively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We need more accurate ways of measuring connectivity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687127" y="3707130"/>
            <a:ext cx="658859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Solution! Use  model bundles to measure your connectivity. </a:t>
            </a:r>
          </a:p>
          <a:p>
            <a:r>
              <a:rPr lang="en-US" dirty="0" smtClean="0"/>
              <a:t>Now valid connections are the bundles which are close to the model</a:t>
            </a:r>
          </a:p>
          <a:p>
            <a:r>
              <a:rPr lang="en-US" dirty="0"/>
              <a:t>b</a:t>
            </a:r>
            <a:r>
              <a:rPr lang="en-US" dirty="0" smtClean="0"/>
              <a:t>undle up to a distance threshold.</a:t>
            </a:r>
          </a:p>
          <a:p>
            <a:r>
              <a:rPr lang="en-US" dirty="0" smtClean="0"/>
              <a:t>This technique does not require voxel perfect alignment and can</a:t>
            </a:r>
          </a:p>
          <a:p>
            <a:r>
              <a:rPr lang="en-US" dirty="0" smtClean="0"/>
              <a:t>deal with small warps.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1401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119101"/>
            <a:ext cx="7664450" cy="890589"/>
          </a:xfrm>
        </p:spPr>
        <p:txBody>
          <a:bodyPr/>
          <a:lstStyle/>
          <a:p>
            <a:r>
              <a:rPr lang="en-US" dirty="0" err="1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Tractometry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17624"/>
            <a:ext cx="8299450" cy="4498975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1" name="Shape 687"/>
          <p:cNvSpPr/>
          <p:nvPr/>
        </p:nvSpPr>
        <p:spPr>
          <a:xfrm>
            <a:off x="-1524000" y="5195857"/>
            <a:ext cx="13578303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ctr" defTabSz="584200">
              <a:defRPr sz="18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>
                <a:solidFill>
                  <a:srgbClr val="000000"/>
                </a:solidFill>
                <a:effectLst/>
                <a:uFillTx/>
              </a:defRPr>
            </a:pPr>
            <a:r>
              <a:rPr lang="en-US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                                       Bells et al. ISMRM 2012,  </a:t>
            </a:r>
            <a:r>
              <a:rPr lang="en-US" dirty="0" err="1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Assaf</a:t>
            </a:r>
            <a:r>
              <a:rPr lang="en-US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 et al. </a:t>
            </a:r>
            <a:r>
              <a:rPr lang="en-US" dirty="0" err="1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Neuroimage</a:t>
            </a:r>
            <a:r>
              <a:rPr lang="en-US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 2013, </a:t>
            </a:r>
          </a:p>
          <a:p>
            <a:pPr lvl="0">
              <a:defRPr>
                <a:solidFill>
                  <a:srgbClr val="000000"/>
                </a:solidFill>
                <a:effectLst/>
                <a:uFillTx/>
              </a:defRPr>
            </a:pPr>
            <a:r>
              <a:rPr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Catani et al, PNAS 2007, </a:t>
            </a:r>
            <a:r>
              <a:rPr lang="en-US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 </a:t>
            </a:r>
            <a:r>
              <a:rPr dirty="0" err="1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Lebel</a:t>
            </a:r>
            <a:r>
              <a:rPr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 &amp; Beaulieu HBM 2009,  </a:t>
            </a:r>
            <a:r>
              <a:rPr dirty="0" err="1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Forkel</a:t>
            </a:r>
            <a:r>
              <a:rPr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 et al Brain 201</a:t>
            </a:r>
            <a:r>
              <a:rPr lang="en-US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4</a:t>
            </a:r>
          </a:p>
        </p:txBody>
      </p:sp>
      <p:grpSp>
        <p:nvGrpSpPr>
          <p:cNvPr id="14" name="Group 13"/>
          <p:cNvGrpSpPr>
            <a:grpSpLocks noChangeAspect="1"/>
          </p:cNvGrpSpPr>
          <p:nvPr/>
        </p:nvGrpSpPr>
        <p:grpSpPr>
          <a:xfrm>
            <a:off x="628650" y="1163043"/>
            <a:ext cx="4209878" cy="1506061"/>
            <a:chOff x="4975972" y="1280319"/>
            <a:chExt cx="3136899" cy="1083069"/>
          </a:xfrm>
        </p:grpSpPr>
        <p:grpSp>
          <p:nvGrpSpPr>
            <p:cNvPr id="15" name="Group 2"/>
            <p:cNvGrpSpPr>
              <a:grpSpLocks/>
            </p:cNvGrpSpPr>
            <p:nvPr/>
          </p:nvGrpSpPr>
          <p:grpSpPr bwMode="auto">
            <a:xfrm>
              <a:off x="5014071" y="1280319"/>
              <a:ext cx="3098800" cy="823912"/>
              <a:chOff x="3766" y="1024"/>
              <a:chExt cx="1952" cy="519"/>
            </a:xfrm>
          </p:grpSpPr>
          <p:sp>
            <p:nvSpPr>
              <p:cNvPr id="22" name="Freeform 3"/>
              <p:cNvSpPr>
                <a:spLocks/>
              </p:cNvSpPr>
              <p:nvPr/>
            </p:nvSpPr>
            <p:spPr bwMode="auto">
              <a:xfrm>
                <a:off x="3787" y="1043"/>
                <a:ext cx="1917" cy="483"/>
              </a:xfrm>
              <a:custGeom>
                <a:avLst/>
                <a:gdLst>
                  <a:gd name="T0" fmla="*/ 0 w 1917"/>
                  <a:gd name="T1" fmla="*/ 482 h 483"/>
                  <a:gd name="T2" fmla="*/ 272 w 1917"/>
                  <a:gd name="T3" fmla="*/ 164 h 483"/>
                  <a:gd name="T4" fmla="*/ 653 w 1917"/>
                  <a:gd name="T5" fmla="*/ 5 h 483"/>
                  <a:gd name="T6" fmla="*/ 1029 w 1917"/>
                  <a:gd name="T7" fmla="*/ 197 h 483"/>
                  <a:gd name="T8" fmla="*/ 1452 w 1917"/>
                  <a:gd name="T9" fmla="*/ 482 h 483"/>
                  <a:gd name="T10" fmla="*/ 1917 w 1917"/>
                  <a:gd name="T11" fmla="*/ 205 h 48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917"/>
                  <a:gd name="T19" fmla="*/ 0 h 483"/>
                  <a:gd name="T20" fmla="*/ 1917 w 1917"/>
                  <a:gd name="T21" fmla="*/ 483 h 48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917" h="483">
                    <a:moveTo>
                      <a:pt x="0" y="482"/>
                    </a:moveTo>
                    <a:cubicBezTo>
                      <a:pt x="75" y="353"/>
                      <a:pt x="163" y="243"/>
                      <a:pt x="272" y="164"/>
                    </a:cubicBezTo>
                    <a:cubicBezTo>
                      <a:pt x="381" y="85"/>
                      <a:pt x="527" y="0"/>
                      <a:pt x="653" y="5"/>
                    </a:cubicBezTo>
                    <a:cubicBezTo>
                      <a:pt x="779" y="10"/>
                      <a:pt x="896" y="117"/>
                      <a:pt x="1029" y="197"/>
                    </a:cubicBezTo>
                    <a:cubicBezTo>
                      <a:pt x="1162" y="277"/>
                      <a:pt x="1304" y="481"/>
                      <a:pt x="1452" y="482"/>
                    </a:cubicBezTo>
                    <a:cubicBezTo>
                      <a:pt x="1600" y="483"/>
                      <a:pt x="1820" y="263"/>
                      <a:pt x="1917" y="205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23" name="Oval 4"/>
              <p:cNvSpPr>
                <a:spLocks noChangeArrowheads="1"/>
              </p:cNvSpPr>
              <p:nvPr/>
            </p:nvSpPr>
            <p:spPr bwMode="auto">
              <a:xfrm>
                <a:off x="3766" y="1497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24" name="Oval 5"/>
              <p:cNvSpPr>
                <a:spLocks noChangeArrowheads="1"/>
              </p:cNvSpPr>
              <p:nvPr/>
            </p:nvSpPr>
            <p:spPr bwMode="auto">
              <a:xfrm>
                <a:off x="3839" y="1387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25" name="Oval 6"/>
              <p:cNvSpPr>
                <a:spLocks noChangeArrowheads="1"/>
              </p:cNvSpPr>
              <p:nvPr/>
            </p:nvSpPr>
            <p:spPr bwMode="auto">
              <a:xfrm>
                <a:off x="3920" y="1291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26" name="Oval 7"/>
              <p:cNvSpPr>
                <a:spLocks noChangeArrowheads="1"/>
              </p:cNvSpPr>
              <p:nvPr/>
            </p:nvSpPr>
            <p:spPr bwMode="auto">
              <a:xfrm>
                <a:off x="4004" y="1213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27" name="Oval 8"/>
              <p:cNvSpPr>
                <a:spLocks noChangeArrowheads="1"/>
              </p:cNvSpPr>
              <p:nvPr/>
            </p:nvSpPr>
            <p:spPr bwMode="auto">
              <a:xfrm>
                <a:off x="4094" y="1144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28" name="Oval 9"/>
              <p:cNvSpPr>
                <a:spLocks noChangeArrowheads="1"/>
              </p:cNvSpPr>
              <p:nvPr/>
            </p:nvSpPr>
            <p:spPr bwMode="auto">
              <a:xfrm>
                <a:off x="4196" y="1081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29" name="Oval 10"/>
              <p:cNvSpPr>
                <a:spLocks noChangeArrowheads="1"/>
              </p:cNvSpPr>
              <p:nvPr/>
            </p:nvSpPr>
            <p:spPr bwMode="auto">
              <a:xfrm>
                <a:off x="4310" y="1036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0" name="Oval 11"/>
              <p:cNvSpPr>
                <a:spLocks noChangeArrowheads="1"/>
              </p:cNvSpPr>
              <p:nvPr/>
            </p:nvSpPr>
            <p:spPr bwMode="auto">
              <a:xfrm>
                <a:off x="4436" y="1024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1" name="Oval 12"/>
              <p:cNvSpPr>
                <a:spLocks noChangeArrowheads="1"/>
              </p:cNvSpPr>
              <p:nvPr/>
            </p:nvSpPr>
            <p:spPr bwMode="auto">
              <a:xfrm>
                <a:off x="4544" y="1063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2" name="Oval 13"/>
              <p:cNvSpPr>
                <a:spLocks noChangeArrowheads="1"/>
              </p:cNvSpPr>
              <p:nvPr/>
            </p:nvSpPr>
            <p:spPr bwMode="auto">
              <a:xfrm>
                <a:off x="4655" y="1123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3" name="Oval 14"/>
              <p:cNvSpPr>
                <a:spLocks noChangeArrowheads="1"/>
              </p:cNvSpPr>
              <p:nvPr/>
            </p:nvSpPr>
            <p:spPr bwMode="auto">
              <a:xfrm>
                <a:off x="4757" y="1192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4" name="Oval 15"/>
              <p:cNvSpPr>
                <a:spLocks noChangeArrowheads="1"/>
              </p:cNvSpPr>
              <p:nvPr/>
            </p:nvSpPr>
            <p:spPr bwMode="auto">
              <a:xfrm>
                <a:off x="4853" y="1255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5" name="Oval 16"/>
              <p:cNvSpPr>
                <a:spLocks noChangeArrowheads="1"/>
              </p:cNvSpPr>
              <p:nvPr/>
            </p:nvSpPr>
            <p:spPr bwMode="auto">
              <a:xfrm>
                <a:off x="4946" y="1333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6" name="Oval 17"/>
              <p:cNvSpPr>
                <a:spLocks noChangeArrowheads="1"/>
              </p:cNvSpPr>
              <p:nvPr/>
            </p:nvSpPr>
            <p:spPr bwMode="auto">
              <a:xfrm>
                <a:off x="5039" y="1417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7" name="Oval 18"/>
              <p:cNvSpPr>
                <a:spLocks noChangeArrowheads="1"/>
              </p:cNvSpPr>
              <p:nvPr/>
            </p:nvSpPr>
            <p:spPr bwMode="auto">
              <a:xfrm>
                <a:off x="5138" y="1486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8" name="Oval 19"/>
              <p:cNvSpPr>
                <a:spLocks noChangeArrowheads="1"/>
              </p:cNvSpPr>
              <p:nvPr/>
            </p:nvSpPr>
            <p:spPr bwMode="auto">
              <a:xfrm>
                <a:off x="5270" y="1492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9" name="Oval 20"/>
              <p:cNvSpPr>
                <a:spLocks noChangeArrowheads="1"/>
              </p:cNvSpPr>
              <p:nvPr/>
            </p:nvSpPr>
            <p:spPr bwMode="auto">
              <a:xfrm>
                <a:off x="5378" y="1438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40" name="Oval 21"/>
              <p:cNvSpPr>
                <a:spLocks noChangeArrowheads="1"/>
              </p:cNvSpPr>
              <p:nvPr/>
            </p:nvSpPr>
            <p:spPr bwMode="auto">
              <a:xfrm>
                <a:off x="5489" y="1369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41" name="Oval 22"/>
              <p:cNvSpPr>
                <a:spLocks noChangeArrowheads="1"/>
              </p:cNvSpPr>
              <p:nvPr/>
            </p:nvSpPr>
            <p:spPr bwMode="auto">
              <a:xfrm>
                <a:off x="5591" y="1294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42" name="Oval 23"/>
              <p:cNvSpPr>
                <a:spLocks noChangeArrowheads="1"/>
              </p:cNvSpPr>
              <p:nvPr/>
            </p:nvSpPr>
            <p:spPr bwMode="auto">
              <a:xfrm>
                <a:off x="5672" y="1228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</p:grpSp>
        <p:sp>
          <p:nvSpPr>
            <p:cNvPr id="16" name="Text Box 24"/>
            <p:cNvSpPr txBox="1">
              <a:spLocks noChangeArrowheads="1"/>
            </p:cNvSpPr>
            <p:nvPr/>
          </p:nvSpPr>
          <p:spPr bwMode="auto">
            <a:xfrm>
              <a:off x="4975972" y="2075656"/>
              <a:ext cx="576263" cy="2877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defTabSz="454729">
                <a:spcBef>
                  <a:spcPct val="50000"/>
                </a:spcBef>
              </a:pPr>
              <a:r>
                <a:rPr lang="en-GB" sz="2000" dirty="0">
                  <a:latin typeface="Arial"/>
                  <a:ea typeface="ヒラギノ角ゴ ProN W3"/>
                  <a:cs typeface="ヒラギノ角ゴ ProN W3"/>
                </a:rPr>
                <a:t>FA</a:t>
              </a:r>
              <a:r>
                <a:rPr lang="en-GB" sz="2000" baseline="-25000" dirty="0">
                  <a:latin typeface="Arial"/>
                  <a:ea typeface="ヒラギノ角ゴ ProN W3"/>
                  <a:cs typeface="ヒラギノ角ゴ ProN W3"/>
                </a:rPr>
                <a:t>1</a:t>
              </a:r>
              <a:endParaRPr lang="en-GB" sz="2000" dirty="0"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" name="Text Box 25"/>
            <p:cNvSpPr txBox="1">
              <a:spLocks noChangeArrowheads="1"/>
            </p:cNvSpPr>
            <p:nvPr/>
          </p:nvSpPr>
          <p:spPr bwMode="auto">
            <a:xfrm>
              <a:off x="5120434" y="1859756"/>
              <a:ext cx="576262" cy="2877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defTabSz="454729">
                <a:spcBef>
                  <a:spcPct val="50000"/>
                </a:spcBef>
              </a:pPr>
              <a:r>
                <a:rPr lang="en-GB" sz="2000" dirty="0">
                  <a:latin typeface="Arial"/>
                  <a:ea typeface="ヒラギノ角ゴ ProN W3"/>
                  <a:cs typeface="ヒラギノ角ゴ ProN W3"/>
                </a:rPr>
                <a:t>FA</a:t>
              </a:r>
              <a:r>
                <a:rPr lang="en-GB" sz="2000" baseline="-25000" dirty="0">
                  <a:latin typeface="Arial"/>
                  <a:ea typeface="ヒラギノ角ゴ ProN W3"/>
                  <a:cs typeface="ヒラギノ角ゴ ProN W3"/>
                </a:rPr>
                <a:t>2</a:t>
              </a:r>
              <a:endParaRPr lang="en-GB" sz="2000" dirty="0"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" name="Text Box 26"/>
            <p:cNvSpPr txBox="1">
              <a:spLocks noChangeArrowheads="1"/>
            </p:cNvSpPr>
            <p:nvPr/>
          </p:nvSpPr>
          <p:spPr bwMode="auto">
            <a:xfrm>
              <a:off x="5263309" y="1715294"/>
              <a:ext cx="576262" cy="2877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defTabSz="454729">
                <a:spcBef>
                  <a:spcPct val="50000"/>
                </a:spcBef>
              </a:pPr>
              <a:r>
                <a:rPr lang="en-GB" sz="2000" dirty="0">
                  <a:latin typeface="Arial"/>
                  <a:ea typeface="ヒラギノ角ゴ ProN W3"/>
                  <a:cs typeface="ヒラギノ角ゴ ProN W3"/>
                </a:rPr>
                <a:t>FA</a:t>
              </a:r>
              <a:r>
                <a:rPr lang="en-GB" sz="2000" baseline="-25000" dirty="0">
                  <a:latin typeface="Arial"/>
                  <a:ea typeface="ヒラギノ角ゴ ProN W3"/>
                  <a:cs typeface="ヒラギノ角ゴ ProN W3"/>
                </a:rPr>
                <a:t>3</a:t>
              </a:r>
              <a:endParaRPr lang="en-GB" sz="2000" dirty="0"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" name="Text Box 27"/>
            <p:cNvSpPr txBox="1">
              <a:spLocks noChangeArrowheads="1"/>
            </p:cNvSpPr>
            <p:nvPr/>
          </p:nvSpPr>
          <p:spPr bwMode="auto">
            <a:xfrm>
              <a:off x="5407771" y="1570831"/>
              <a:ext cx="576263" cy="2877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defTabSz="454729">
                <a:spcBef>
                  <a:spcPct val="50000"/>
                </a:spcBef>
              </a:pPr>
              <a:r>
                <a:rPr lang="en-GB" sz="2000" dirty="0">
                  <a:latin typeface="Arial"/>
                  <a:ea typeface="ヒラギノ角ゴ ProN W3"/>
                  <a:cs typeface="ヒラギノ角ゴ ProN W3"/>
                </a:rPr>
                <a:t>FA</a:t>
              </a:r>
              <a:r>
                <a:rPr lang="en-GB" sz="2000" baseline="-25000" dirty="0">
                  <a:latin typeface="Arial"/>
                  <a:ea typeface="ヒラギノ角ゴ ProN W3"/>
                  <a:cs typeface="ヒラギノ角ゴ ProN W3"/>
                </a:rPr>
                <a:t>4</a:t>
              </a:r>
              <a:endParaRPr lang="en-GB" sz="2000" dirty="0"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0" name="Text Box 28"/>
            <p:cNvSpPr txBox="1">
              <a:spLocks noChangeArrowheads="1"/>
            </p:cNvSpPr>
            <p:nvPr/>
          </p:nvSpPr>
          <p:spPr bwMode="auto">
            <a:xfrm>
              <a:off x="5571284" y="1432719"/>
              <a:ext cx="576262" cy="2877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defTabSz="454729">
                <a:spcBef>
                  <a:spcPct val="50000"/>
                </a:spcBef>
              </a:pPr>
              <a:r>
                <a:rPr lang="en-GB" sz="2000" dirty="0">
                  <a:latin typeface="Arial"/>
                  <a:ea typeface="ヒラギノ角ゴ ProN W3"/>
                  <a:cs typeface="ヒラギノ角ゴ ProN W3"/>
                </a:rPr>
                <a:t>FA</a:t>
              </a:r>
              <a:r>
                <a:rPr lang="en-GB" sz="2000" baseline="-25000" dirty="0">
                  <a:latin typeface="Arial"/>
                  <a:ea typeface="ヒラギノ角ゴ ProN W3"/>
                  <a:cs typeface="ヒラギノ角ゴ ProN W3"/>
                </a:rPr>
                <a:t>5</a:t>
              </a:r>
              <a:endParaRPr lang="en-GB" sz="2000" dirty="0"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1" name="Text Box 30"/>
            <p:cNvSpPr txBox="1">
              <a:spLocks noChangeArrowheads="1"/>
            </p:cNvSpPr>
            <p:nvPr/>
          </p:nvSpPr>
          <p:spPr bwMode="auto">
            <a:xfrm>
              <a:off x="7536609" y="1522833"/>
              <a:ext cx="576262" cy="2877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defTabSz="454729">
                <a:spcBef>
                  <a:spcPct val="50000"/>
                </a:spcBef>
              </a:pPr>
              <a:r>
                <a:rPr lang="en-GB" sz="2000" dirty="0">
                  <a:latin typeface="Arial"/>
                  <a:ea typeface="ヒラギノ角ゴ ProN W3"/>
                  <a:cs typeface="ヒラギノ角ゴ ProN W3"/>
                </a:rPr>
                <a:t>FA</a:t>
              </a:r>
              <a:r>
                <a:rPr lang="en-GB" sz="2000" baseline="-25000" dirty="0">
                  <a:latin typeface="Arial"/>
                  <a:ea typeface="ヒラギノ角ゴ ProN W3"/>
                  <a:cs typeface="ヒラギノ角ゴ ProN W3"/>
                </a:rPr>
                <a:t>n-1</a:t>
              </a:r>
              <a:endParaRPr lang="en-GB" sz="2000" dirty="0"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6257" y="1308015"/>
            <a:ext cx="1896020" cy="902286"/>
          </a:xfrm>
          <a:prstGeom prst="rect">
            <a:avLst/>
          </a:prstGeom>
        </p:spPr>
      </p:pic>
      <p:grpSp>
        <p:nvGrpSpPr>
          <p:cNvPr id="82" name="Group 81"/>
          <p:cNvGrpSpPr/>
          <p:nvPr/>
        </p:nvGrpSpPr>
        <p:grpSpPr>
          <a:xfrm>
            <a:off x="1568542" y="2535528"/>
            <a:ext cx="6441967" cy="2673574"/>
            <a:chOff x="260370" y="2394769"/>
            <a:chExt cx="10204430" cy="4068570"/>
          </a:xfrm>
        </p:grpSpPr>
        <p:sp>
          <p:nvSpPr>
            <p:cNvPr id="81" name="Rectangle 80"/>
            <p:cNvSpPr/>
            <p:nvPr/>
          </p:nvSpPr>
          <p:spPr>
            <a:xfrm>
              <a:off x="297706" y="2394769"/>
              <a:ext cx="10167094" cy="406857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pic>
          <p:nvPicPr>
            <p:cNvPr id="79" name="Picture 78"/>
            <p:cNvPicPr>
              <a:picLocks noChangeAspect="1"/>
            </p:cNvPicPr>
            <p:nvPr/>
          </p:nvPicPr>
          <p:blipFill rotWithShape="1">
            <a:blip r:embed="rId4"/>
            <a:srcRect t="41666" r="43909" b="20491"/>
            <a:stretch/>
          </p:blipFill>
          <p:spPr>
            <a:xfrm>
              <a:off x="4974867" y="2720602"/>
              <a:ext cx="4909363" cy="3700445"/>
            </a:xfrm>
            <a:prstGeom prst="rect">
              <a:avLst/>
            </a:prstGeom>
          </p:spPr>
        </p:pic>
        <p:pic>
          <p:nvPicPr>
            <p:cNvPr id="80" name="Picture 79"/>
            <p:cNvPicPr>
              <a:picLocks noChangeAspect="1"/>
            </p:cNvPicPr>
            <p:nvPr/>
          </p:nvPicPr>
          <p:blipFill rotWithShape="1">
            <a:blip r:embed="rId4"/>
            <a:srcRect r="43909" b="60028"/>
            <a:stretch/>
          </p:blipFill>
          <p:spPr>
            <a:xfrm>
              <a:off x="260370" y="2430481"/>
              <a:ext cx="5041509" cy="401373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64768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119101"/>
            <a:ext cx="7664450" cy="890589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Apparent fiber quantification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17624"/>
            <a:ext cx="8299450" cy="4498975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858" y="984851"/>
            <a:ext cx="4642896" cy="244499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526194" y="1183434"/>
            <a:ext cx="333764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Yeatman</a:t>
            </a:r>
            <a:r>
              <a:rPr lang="en-US" dirty="0" smtClean="0"/>
              <a:t> et al. </a:t>
            </a:r>
            <a:r>
              <a:rPr lang="en-US" dirty="0" err="1" smtClean="0"/>
              <a:t>PLoS</a:t>
            </a:r>
            <a:r>
              <a:rPr lang="en-US" dirty="0" smtClean="0"/>
              <a:t> 2012</a:t>
            </a:r>
          </a:p>
          <a:p>
            <a:endParaRPr lang="en-US" dirty="0"/>
          </a:p>
          <a:p>
            <a:r>
              <a:rPr lang="en-US" dirty="0" smtClean="0"/>
              <a:t>Define planes in MNI space after</a:t>
            </a:r>
          </a:p>
          <a:p>
            <a:r>
              <a:rPr lang="en-US" dirty="0" smtClean="0"/>
              <a:t>registering FA images with </a:t>
            </a:r>
          </a:p>
          <a:p>
            <a:r>
              <a:rPr lang="en-US" dirty="0" smtClean="0"/>
              <a:t>nonlinear registration and project</a:t>
            </a:r>
          </a:p>
          <a:p>
            <a:r>
              <a:rPr lang="en-US" dirty="0" smtClean="0"/>
              <a:t>the planes back in native space.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2625" y="3614636"/>
            <a:ext cx="2949208" cy="274545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13398" y="3695361"/>
            <a:ext cx="3194004" cy="2386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133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8863" y="-42562"/>
            <a:ext cx="7664450" cy="890589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Functional data analysis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090763" y="1217064"/>
            <a:ext cx="3313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Goodlett</a:t>
            </a:r>
            <a:r>
              <a:rPr lang="en-US" dirty="0" smtClean="0"/>
              <a:t> et al. </a:t>
            </a:r>
            <a:r>
              <a:rPr lang="en-US" dirty="0" err="1" smtClean="0"/>
              <a:t>Neuroimage</a:t>
            </a:r>
            <a:r>
              <a:rPr lang="en-US" dirty="0" smtClean="0"/>
              <a:t>  2009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532" y="2047688"/>
            <a:ext cx="4176817" cy="454809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092888" y="2047688"/>
            <a:ext cx="3835024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As it is difficult to compare directly </a:t>
            </a:r>
          </a:p>
          <a:p>
            <a:r>
              <a:rPr lang="en-US" dirty="0" smtClean="0"/>
              <a:t>the arc length functions. The authors </a:t>
            </a:r>
          </a:p>
          <a:p>
            <a:r>
              <a:rPr lang="en-US" dirty="0" smtClean="0"/>
              <a:t>Used </a:t>
            </a:r>
            <a:r>
              <a:rPr lang="en-US" dirty="0" smtClean="0"/>
              <a:t>functional data analysis to fit the </a:t>
            </a:r>
          </a:p>
          <a:p>
            <a:r>
              <a:rPr lang="en-US" dirty="0"/>
              <a:t>p</a:t>
            </a:r>
            <a:r>
              <a:rPr lang="en-US" dirty="0" smtClean="0"/>
              <a:t>rofiles as coefficients of B-splines.</a:t>
            </a:r>
          </a:p>
          <a:p>
            <a:endParaRPr lang="en-US" dirty="0" smtClean="0"/>
          </a:p>
          <a:p>
            <a:r>
              <a:rPr lang="en-US" dirty="0" smtClean="0"/>
              <a:t>And then use discriminant analysis</a:t>
            </a:r>
          </a:p>
          <a:p>
            <a:r>
              <a:rPr lang="en-US" dirty="0" smtClean="0"/>
              <a:t>with t</a:t>
            </a:r>
            <a:r>
              <a:rPr lang="en-US" dirty="0" smtClean="0"/>
              <a:t>he principal components of </a:t>
            </a:r>
          </a:p>
          <a:p>
            <a:r>
              <a:rPr lang="en-US" dirty="0" smtClean="0"/>
              <a:t>the coefficients of these B-splines.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531" y="724288"/>
            <a:ext cx="4176817" cy="132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837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119101"/>
            <a:ext cx="7664450" cy="890589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Measures along/from a centroid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17624"/>
            <a:ext cx="8299450" cy="4498975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317624"/>
            <a:ext cx="3132501" cy="408460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058625" y="1150945"/>
            <a:ext cx="4572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 smtClean="0"/>
              <a:t>Cross-sections along a centroid</a:t>
            </a:r>
          </a:p>
          <a:p>
            <a:r>
              <a:rPr lang="en-US" dirty="0" err="1" smtClean="0"/>
              <a:t>Renauld</a:t>
            </a:r>
            <a:r>
              <a:rPr lang="en-US" dirty="0" smtClean="0"/>
              <a:t> et al., “Morphology </a:t>
            </a:r>
            <a:r>
              <a:rPr lang="en-US" dirty="0"/>
              <a:t>of thalamus, LGN and optic radiation do not influence EEG alpha waves”, Brain function and structure (submitted), 2015</a:t>
            </a:r>
          </a:p>
        </p:txBody>
      </p:sp>
      <p:grpSp>
        <p:nvGrpSpPr>
          <p:cNvPr id="10" name="Group 2"/>
          <p:cNvGrpSpPr>
            <a:grpSpLocks/>
          </p:cNvGrpSpPr>
          <p:nvPr/>
        </p:nvGrpSpPr>
        <p:grpSpPr bwMode="auto">
          <a:xfrm>
            <a:off x="5563801" y="2753207"/>
            <a:ext cx="3186272" cy="877784"/>
            <a:chOff x="3766" y="1024"/>
            <a:chExt cx="1952" cy="519"/>
          </a:xfrm>
        </p:grpSpPr>
        <p:sp>
          <p:nvSpPr>
            <p:cNvPr id="11" name="Freeform 3"/>
            <p:cNvSpPr>
              <a:spLocks/>
            </p:cNvSpPr>
            <p:nvPr/>
          </p:nvSpPr>
          <p:spPr bwMode="auto">
            <a:xfrm>
              <a:off x="3787" y="1043"/>
              <a:ext cx="1917" cy="483"/>
            </a:xfrm>
            <a:custGeom>
              <a:avLst/>
              <a:gdLst>
                <a:gd name="T0" fmla="*/ 0 w 1917"/>
                <a:gd name="T1" fmla="*/ 482 h 483"/>
                <a:gd name="T2" fmla="*/ 272 w 1917"/>
                <a:gd name="T3" fmla="*/ 164 h 483"/>
                <a:gd name="T4" fmla="*/ 653 w 1917"/>
                <a:gd name="T5" fmla="*/ 5 h 483"/>
                <a:gd name="T6" fmla="*/ 1029 w 1917"/>
                <a:gd name="T7" fmla="*/ 197 h 483"/>
                <a:gd name="T8" fmla="*/ 1452 w 1917"/>
                <a:gd name="T9" fmla="*/ 482 h 483"/>
                <a:gd name="T10" fmla="*/ 1917 w 1917"/>
                <a:gd name="T11" fmla="*/ 205 h 4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917"/>
                <a:gd name="T19" fmla="*/ 0 h 483"/>
                <a:gd name="T20" fmla="*/ 1917 w 1917"/>
                <a:gd name="T21" fmla="*/ 483 h 4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917" h="483">
                  <a:moveTo>
                    <a:pt x="0" y="482"/>
                  </a:moveTo>
                  <a:cubicBezTo>
                    <a:pt x="75" y="353"/>
                    <a:pt x="163" y="243"/>
                    <a:pt x="272" y="164"/>
                  </a:cubicBezTo>
                  <a:cubicBezTo>
                    <a:pt x="381" y="85"/>
                    <a:pt x="527" y="0"/>
                    <a:pt x="653" y="5"/>
                  </a:cubicBezTo>
                  <a:cubicBezTo>
                    <a:pt x="779" y="10"/>
                    <a:pt x="896" y="117"/>
                    <a:pt x="1029" y="197"/>
                  </a:cubicBezTo>
                  <a:cubicBezTo>
                    <a:pt x="1162" y="277"/>
                    <a:pt x="1304" y="481"/>
                    <a:pt x="1452" y="482"/>
                  </a:cubicBezTo>
                  <a:cubicBezTo>
                    <a:pt x="1600" y="483"/>
                    <a:pt x="1820" y="263"/>
                    <a:pt x="1917" y="205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2" name="Oval 4"/>
            <p:cNvSpPr>
              <a:spLocks noChangeArrowheads="1"/>
            </p:cNvSpPr>
            <p:nvPr/>
          </p:nvSpPr>
          <p:spPr bwMode="auto">
            <a:xfrm>
              <a:off x="3766" y="149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3" name="Oval 5"/>
            <p:cNvSpPr>
              <a:spLocks noChangeArrowheads="1"/>
            </p:cNvSpPr>
            <p:nvPr/>
          </p:nvSpPr>
          <p:spPr bwMode="auto">
            <a:xfrm>
              <a:off x="3839" y="138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4" name="Oval 6"/>
            <p:cNvSpPr>
              <a:spLocks noChangeArrowheads="1"/>
            </p:cNvSpPr>
            <p:nvPr/>
          </p:nvSpPr>
          <p:spPr bwMode="auto">
            <a:xfrm>
              <a:off x="3920" y="129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5" name="Oval 7"/>
            <p:cNvSpPr>
              <a:spLocks noChangeArrowheads="1"/>
            </p:cNvSpPr>
            <p:nvPr/>
          </p:nvSpPr>
          <p:spPr bwMode="auto">
            <a:xfrm>
              <a:off x="4004" y="121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" name="Oval 8"/>
            <p:cNvSpPr>
              <a:spLocks noChangeArrowheads="1"/>
            </p:cNvSpPr>
            <p:nvPr/>
          </p:nvSpPr>
          <p:spPr bwMode="auto">
            <a:xfrm>
              <a:off x="4094" y="114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" name="Oval 9"/>
            <p:cNvSpPr>
              <a:spLocks noChangeArrowheads="1"/>
            </p:cNvSpPr>
            <p:nvPr/>
          </p:nvSpPr>
          <p:spPr bwMode="auto">
            <a:xfrm>
              <a:off x="4196" y="108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" name="Oval 10"/>
            <p:cNvSpPr>
              <a:spLocks noChangeArrowheads="1"/>
            </p:cNvSpPr>
            <p:nvPr/>
          </p:nvSpPr>
          <p:spPr bwMode="auto">
            <a:xfrm>
              <a:off x="4310" y="103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" name="Oval 11"/>
            <p:cNvSpPr>
              <a:spLocks noChangeArrowheads="1"/>
            </p:cNvSpPr>
            <p:nvPr/>
          </p:nvSpPr>
          <p:spPr bwMode="auto">
            <a:xfrm>
              <a:off x="4436" y="102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0" name="Oval 12"/>
            <p:cNvSpPr>
              <a:spLocks noChangeArrowheads="1"/>
            </p:cNvSpPr>
            <p:nvPr/>
          </p:nvSpPr>
          <p:spPr bwMode="auto">
            <a:xfrm>
              <a:off x="4544" y="106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1" name="Oval 13"/>
            <p:cNvSpPr>
              <a:spLocks noChangeArrowheads="1"/>
            </p:cNvSpPr>
            <p:nvPr/>
          </p:nvSpPr>
          <p:spPr bwMode="auto">
            <a:xfrm>
              <a:off x="4655" y="112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2" name="Oval 14"/>
            <p:cNvSpPr>
              <a:spLocks noChangeArrowheads="1"/>
            </p:cNvSpPr>
            <p:nvPr/>
          </p:nvSpPr>
          <p:spPr bwMode="auto">
            <a:xfrm>
              <a:off x="4757" y="11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3" name="Oval 15"/>
            <p:cNvSpPr>
              <a:spLocks noChangeArrowheads="1"/>
            </p:cNvSpPr>
            <p:nvPr/>
          </p:nvSpPr>
          <p:spPr bwMode="auto">
            <a:xfrm>
              <a:off x="4853" y="1255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4" name="Oval 16"/>
            <p:cNvSpPr>
              <a:spLocks noChangeArrowheads="1"/>
            </p:cNvSpPr>
            <p:nvPr/>
          </p:nvSpPr>
          <p:spPr bwMode="auto">
            <a:xfrm>
              <a:off x="4946" y="133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5" name="Oval 17"/>
            <p:cNvSpPr>
              <a:spLocks noChangeArrowheads="1"/>
            </p:cNvSpPr>
            <p:nvPr/>
          </p:nvSpPr>
          <p:spPr bwMode="auto">
            <a:xfrm>
              <a:off x="5039" y="141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6" name="Oval 18"/>
            <p:cNvSpPr>
              <a:spLocks noChangeArrowheads="1"/>
            </p:cNvSpPr>
            <p:nvPr/>
          </p:nvSpPr>
          <p:spPr bwMode="auto">
            <a:xfrm>
              <a:off x="5138" y="148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7" name="Oval 19"/>
            <p:cNvSpPr>
              <a:spLocks noChangeArrowheads="1"/>
            </p:cNvSpPr>
            <p:nvPr/>
          </p:nvSpPr>
          <p:spPr bwMode="auto">
            <a:xfrm>
              <a:off x="5270" y="14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8" name="Oval 20"/>
            <p:cNvSpPr>
              <a:spLocks noChangeArrowheads="1"/>
            </p:cNvSpPr>
            <p:nvPr/>
          </p:nvSpPr>
          <p:spPr bwMode="auto">
            <a:xfrm>
              <a:off x="5378" y="143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9" name="Oval 21"/>
            <p:cNvSpPr>
              <a:spLocks noChangeArrowheads="1"/>
            </p:cNvSpPr>
            <p:nvPr/>
          </p:nvSpPr>
          <p:spPr bwMode="auto">
            <a:xfrm>
              <a:off x="5489" y="1369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0" name="Oval 22"/>
            <p:cNvSpPr>
              <a:spLocks noChangeArrowheads="1"/>
            </p:cNvSpPr>
            <p:nvPr/>
          </p:nvSpPr>
          <p:spPr bwMode="auto">
            <a:xfrm>
              <a:off x="5591" y="129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1" name="Oval 23"/>
            <p:cNvSpPr>
              <a:spLocks noChangeArrowheads="1"/>
            </p:cNvSpPr>
            <p:nvPr/>
          </p:nvSpPr>
          <p:spPr bwMode="auto">
            <a:xfrm>
              <a:off x="5672" y="122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cxnSp>
        <p:nvCxnSpPr>
          <p:cNvPr id="7" name="Straight Connector 6"/>
          <p:cNvCxnSpPr/>
          <p:nvPr/>
        </p:nvCxnSpPr>
        <p:spPr>
          <a:xfrm flipH="1" flipV="1">
            <a:off x="5329646" y="3367149"/>
            <a:ext cx="560617" cy="4472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H="1" flipV="1">
            <a:off x="5455919" y="3197330"/>
            <a:ext cx="560617" cy="4472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H="1" flipV="1">
            <a:off x="5582192" y="3027511"/>
            <a:ext cx="560617" cy="4472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V="1">
            <a:off x="7027146" y="2819168"/>
            <a:ext cx="420023" cy="4958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V="1">
            <a:off x="6680404" y="2459032"/>
            <a:ext cx="10913" cy="7626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" name="Picture 4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6644" y="4194663"/>
            <a:ext cx="2296226" cy="2268008"/>
          </a:xfrm>
          <a:prstGeom prst="rect">
            <a:avLst/>
          </a:prstGeom>
        </p:spPr>
      </p:pic>
      <p:sp>
        <p:nvSpPr>
          <p:cNvPr id="42" name="Rectangle 41"/>
          <p:cNvSpPr/>
          <p:nvPr/>
        </p:nvSpPr>
        <p:spPr>
          <a:xfrm>
            <a:off x="4386214" y="3854087"/>
            <a:ext cx="30258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/>
              <a:t>Distance maps from centroid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969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214895"/>
            <a:ext cx="7664450" cy="890589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Comparing sets of streamlines for group comparisons (advanced)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503" y="1570288"/>
            <a:ext cx="4964576" cy="206824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808617" y="1958080"/>
            <a:ext cx="28919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Garyfallidis</a:t>
            </a:r>
            <a:r>
              <a:rPr lang="en-US" dirty="0" smtClean="0"/>
              <a:t> et al. PhD thesis, </a:t>
            </a:r>
          </a:p>
          <a:p>
            <a:r>
              <a:rPr lang="en-US" dirty="0" smtClean="0"/>
              <a:t>Univ. of Cambridge, 2012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409" y="3934939"/>
            <a:ext cx="4567428" cy="122643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88538" y="5237557"/>
            <a:ext cx="4219385" cy="900398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5584401" y="2930453"/>
            <a:ext cx="353417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Bundle adjacency (BA) is a metric</a:t>
            </a:r>
          </a:p>
          <a:p>
            <a:r>
              <a:rPr lang="en-US" dirty="0" smtClean="0"/>
              <a:t>for comparing how similar are </a:t>
            </a:r>
          </a:p>
          <a:p>
            <a:r>
              <a:rPr lang="en-US" dirty="0"/>
              <a:t>c</a:t>
            </a:r>
            <a:r>
              <a:rPr lang="en-US" dirty="0" smtClean="0"/>
              <a:t>lusters between different subjects.</a:t>
            </a:r>
          </a:p>
          <a:p>
            <a:endParaRPr lang="en-US" dirty="0"/>
          </a:p>
          <a:p>
            <a:r>
              <a:rPr lang="en-US" dirty="0" smtClean="0"/>
              <a:t>The streamlines of all subjects need</a:t>
            </a:r>
          </a:p>
          <a:p>
            <a:r>
              <a:rPr lang="en-US" dirty="0"/>
              <a:t>t</a:t>
            </a:r>
            <a:r>
              <a:rPr lang="en-US" dirty="0" smtClean="0"/>
              <a:t>o be in the same space.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0673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119101"/>
            <a:ext cx="7664450" cy="890589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Conclusion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2396" y="1099910"/>
            <a:ext cx="8810954" cy="4498975"/>
          </a:xfrm>
        </p:spPr>
        <p:txBody>
          <a:bodyPr>
            <a:normAutofit fontScale="92500" lnSpcReduction="20000"/>
          </a:bodyPr>
          <a:lstStyle/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 smtClean="0"/>
              <a:t>Make the mental leap from images to streamlines. The grid is not everything!</a:t>
            </a:r>
          </a:p>
          <a:p>
            <a:pPr lvl="1"/>
            <a:r>
              <a:rPr lang="en-US" dirty="0" smtClean="0"/>
              <a:t>The world of streamlines is a world of opportunity.</a:t>
            </a:r>
            <a:endParaRPr lang="en-US" dirty="0" smtClean="0"/>
          </a:p>
          <a:p>
            <a:pPr lvl="1"/>
            <a:r>
              <a:rPr lang="en-US" dirty="0" smtClean="0"/>
              <a:t>Automatic segmentation of streamlines is reducing manual segmentation.</a:t>
            </a:r>
            <a:endParaRPr lang="en-US" dirty="0" smtClean="0"/>
          </a:p>
          <a:p>
            <a:pPr lvl="1"/>
            <a:r>
              <a:rPr lang="en-US" dirty="0" smtClean="0"/>
              <a:t>Registration of bundles is robust to incomplete data.</a:t>
            </a:r>
          </a:p>
          <a:p>
            <a:pPr lvl="1"/>
            <a:r>
              <a:rPr lang="en-US" dirty="0" smtClean="0"/>
              <a:t>Clustering/simplification can show you hidden structures</a:t>
            </a:r>
          </a:p>
          <a:p>
            <a:pPr marL="457200" lvl="1" indent="0">
              <a:buNone/>
            </a:pPr>
            <a:r>
              <a:rPr lang="en-US" dirty="0"/>
              <a:t>a</a:t>
            </a:r>
            <a:r>
              <a:rPr lang="en-US" dirty="0" smtClean="0"/>
              <a:t>nd reduce computational complexity.</a:t>
            </a:r>
          </a:p>
          <a:p>
            <a:pPr lvl="1"/>
            <a:r>
              <a:rPr lang="en-US" dirty="0" smtClean="0"/>
              <a:t>Study the bundles using centroids, distances, clusters, cross-sections and </a:t>
            </a:r>
            <a:r>
              <a:rPr lang="en-US" dirty="0" smtClean="0"/>
              <a:t>tell us more about the brain.</a:t>
            </a:r>
          </a:p>
          <a:p>
            <a:pPr lvl="1"/>
            <a:r>
              <a:rPr lang="en-US" dirty="0" smtClean="0"/>
              <a:t>Do not stick only to Tensor metrics move to AFD, QA and other newer metrics. Get into microstructural measures along the bundles.</a:t>
            </a:r>
          </a:p>
          <a:p>
            <a:pPr lvl="1"/>
            <a:r>
              <a:rPr lang="en-US" dirty="0" smtClean="0"/>
              <a:t>Nearly all the tools shown in this course are available in Diffusion Imaging in Python. </a:t>
            </a:r>
          </a:p>
          <a:p>
            <a:pPr lvl="1"/>
            <a:r>
              <a:rPr lang="en-US" dirty="0" smtClean="0"/>
              <a:t>Find me in the DIPY booth for more information.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8813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8463" y="130536"/>
            <a:ext cx="7664450" cy="890589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Thank you for your attention!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928" y="4930159"/>
            <a:ext cx="4222275" cy="6814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928" y="2023928"/>
            <a:ext cx="3267552" cy="9006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2" descr="Z:\Images\SCIL\logo\logo6_inverted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2329" y="871075"/>
            <a:ext cx="3036142" cy="3036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tractometer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5257871" y="4140526"/>
            <a:ext cx="3765479" cy="193774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106565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7677975" y="824107"/>
            <a:ext cx="339634" cy="2706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60326"/>
            <a:ext cx="7886700" cy="1325563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Streamlines</a:t>
            </a:r>
            <a:b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 images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489647"/>
            <a:ext cx="8108950" cy="3655696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Streamlines are polylines (a series of line segments) where their points are in floating point coordinates (x=10.3, y=10.5, z=1.8). </a:t>
            </a:r>
          </a:p>
          <a:p>
            <a:endParaRPr lang="en-US" dirty="0"/>
          </a:p>
          <a:p>
            <a:r>
              <a:rPr lang="en-US" dirty="0" smtClean="0"/>
              <a:t>This is in contrast to the image coordinates which are integer coordinates (</a:t>
            </a:r>
            <a:r>
              <a:rPr lang="en-US" dirty="0" err="1" smtClean="0"/>
              <a:t>i</a:t>
            </a:r>
            <a:r>
              <a:rPr lang="en-US" dirty="0" smtClean="0"/>
              <a:t>=10, j=11, k=2). </a:t>
            </a:r>
          </a:p>
          <a:p>
            <a:endParaRPr lang="en-US" dirty="0"/>
          </a:p>
          <a:p>
            <a:r>
              <a:rPr lang="en-US" dirty="0" smtClean="0"/>
              <a:t>An affine transformation (4x4 transformation matrix) is needed to go from streamline coordinates to image coordinates. Given e.g. from the </a:t>
            </a:r>
            <a:r>
              <a:rPr lang="en-US" dirty="0" err="1" smtClean="0"/>
              <a:t>Nifti</a:t>
            </a:r>
            <a:r>
              <a:rPr lang="en-US" dirty="0" smtClean="0"/>
              <a:t> file.</a:t>
            </a:r>
          </a:p>
          <a:p>
            <a:endParaRPr lang="en-US" dirty="0" smtClean="0"/>
          </a:p>
          <a:p>
            <a:r>
              <a:rPr lang="en-US" dirty="0" smtClean="0"/>
              <a:t>Common file formats for streamlines are </a:t>
            </a:r>
            <a:r>
              <a:rPr lang="en-US" dirty="0" err="1" smtClean="0"/>
              <a:t>Trackvis</a:t>
            </a:r>
            <a:r>
              <a:rPr lang="en-US" dirty="0" smtClean="0"/>
              <a:t> (*.</a:t>
            </a:r>
            <a:r>
              <a:rPr lang="en-US" dirty="0" err="1" smtClean="0"/>
              <a:t>trk</a:t>
            </a:r>
            <a:r>
              <a:rPr lang="en-US" dirty="0" smtClean="0"/>
              <a:t>), *.</a:t>
            </a:r>
            <a:r>
              <a:rPr lang="en-US" dirty="0" err="1" smtClean="0"/>
              <a:t>vtk</a:t>
            </a:r>
            <a:r>
              <a:rPr lang="en-US" dirty="0" smtClean="0"/>
              <a:t>,  *.</a:t>
            </a:r>
            <a:r>
              <a:rPr lang="en-US" dirty="0" err="1" smtClean="0"/>
              <a:t>tck</a:t>
            </a:r>
            <a:r>
              <a:rPr lang="en-US" dirty="0"/>
              <a:t> </a:t>
            </a:r>
            <a:r>
              <a:rPr lang="en-US" dirty="0" smtClean="0"/>
              <a:t>etc.</a:t>
            </a:r>
          </a:p>
          <a:p>
            <a:r>
              <a:rPr lang="en-US" dirty="0" smtClean="0"/>
              <a:t>Common file formats for metrics is </a:t>
            </a:r>
            <a:r>
              <a:rPr lang="en-US" dirty="0" err="1" smtClean="0"/>
              <a:t>Nifti</a:t>
            </a:r>
            <a:r>
              <a:rPr lang="en-US" dirty="0" smtClean="0"/>
              <a:t> (*.nii.gz, *.</a:t>
            </a:r>
            <a:r>
              <a:rPr lang="en-US" dirty="0" err="1" smtClean="0"/>
              <a:t>nii</a:t>
            </a:r>
            <a:r>
              <a:rPr lang="en-US" dirty="0" smtClean="0"/>
              <a:t>)</a:t>
            </a:r>
            <a:r>
              <a:rPr lang="en-US" dirty="0"/>
              <a:t/>
            </a:r>
            <a:br>
              <a:rPr lang="en-US" dirty="0"/>
            </a:b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7" name="Group 2"/>
          <p:cNvGrpSpPr>
            <a:grpSpLocks/>
          </p:cNvGrpSpPr>
          <p:nvPr/>
        </p:nvGrpSpPr>
        <p:grpSpPr bwMode="auto">
          <a:xfrm>
            <a:off x="5329079" y="149672"/>
            <a:ext cx="3186272" cy="877784"/>
            <a:chOff x="3766" y="1024"/>
            <a:chExt cx="1952" cy="519"/>
          </a:xfrm>
        </p:grpSpPr>
        <p:sp>
          <p:nvSpPr>
            <p:cNvPr id="14" name="Freeform 3"/>
            <p:cNvSpPr>
              <a:spLocks/>
            </p:cNvSpPr>
            <p:nvPr/>
          </p:nvSpPr>
          <p:spPr bwMode="auto">
            <a:xfrm>
              <a:off x="3787" y="1043"/>
              <a:ext cx="1917" cy="483"/>
            </a:xfrm>
            <a:custGeom>
              <a:avLst/>
              <a:gdLst>
                <a:gd name="T0" fmla="*/ 0 w 1917"/>
                <a:gd name="T1" fmla="*/ 482 h 483"/>
                <a:gd name="T2" fmla="*/ 272 w 1917"/>
                <a:gd name="T3" fmla="*/ 164 h 483"/>
                <a:gd name="T4" fmla="*/ 653 w 1917"/>
                <a:gd name="T5" fmla="*/ 5 h 483"/>
                <a:gd name="T6" fmla="*/ 1029 w 1917"/>
                <a:gd name="T7" fmla="*/ 197 h 483"/>
                <a:gd name="T8" fmla="*/ 1452 w 1917"/>
                <a:gd name="T9" fmla="*/ 482 h 483"/>
                <a:gd name="T10" fmla="*/ 1917 w 1917"/>
                <a:gd name="T11" fmla="*/ 205 h 4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917"/>
                <a:gd name="T19" fmla="*/ 0 h 483"/>
                <a:gd name="T20" fmla="*/ 1917 w 1917"/>
                <a:gd name="T21" fmla="*/ 483 h 4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917" h="483">
                  <a:moveTo>
                    <a:pt x="0" y="482"/>
                  </a:moveTo>
                  <a:cubicBezTo>
                    <a:pt x="75" y="353"/>
                    <a:pt x="163" y="243"/>
                    <a:pt x="272" y="164"/>
                  </a:cubicBezTo>
                  <a:cubicBezTo>
                    <a:pt x="381" y="85"/>
                    <a:pt x="527" y="0"/>
                    <a:pt x="653" y="5"/>
                  </a:cubicBezTo>
                  <a:cubicBezTo>
                    <a:pt x="779" y="10"/>
                    <a:pt x="896" y="117"/>
                    <a:pt x="1029" y="197"/>
                  </a:cubicBezTo>
                  <a:cubicBezTo>
                    <a:pt x="1162" y="277"/>
                    <a:pt x="1304" y="481"/>
                    <a:pt x="1452" y="482"/>
                  </a:cubicBezTo>
                  <a:cubicBezTo>
                    <a:pt x="1600" y="483"/>
                    <a:pt x="1820" y="263"/>
                    <a:pt x="1917" y="205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5" name="Oval 4"/>
            <p:cNvSpPr>
              <a:spLocks noChangeArrowheads="1"/>
            </p:cNvSpPr>
            <p:nvPr/>
          </p:nvSpPr>
          <p:spPr bwMode="auto">
            <a:xfrm>
              <a:off x="3766" y="149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" name="Oval 5"/>
            <p:cNvSpPr>
              <a:spLocks noChangeArrowheads="1"/>
            </p:cNvSpPr>
            <p:nvPr/>
          </p:nvSpPr>
          <p:spPr bwMode="auto">
            <a:xfrm>
              <a:off x="3839" y="138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" name="Oval 6"/>
            <p:cNvSpPr>
              <a:spLocks noChangeArrowheads="1"/>
            </p:cNvSpPr>
            <p:nvPr/>
          </p:nvSpPr>
          <p:spPr bwMode="auto">
            <a:xfrm>
              <a:off x="3920" y="129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" name="Oval 7"/>
            <p:cNvSpPr>
              <a:spLocks noChangeArrowheads="1"/>
            </p:cNvSpPr>
            <p:nvPr/>
          </p:nvSpPr>
          <p:spPr bwMode="auto">
            <a:xfrm>
              <a:off x="4004" y="121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" name="Oval 8"/>
            <p:cNvSpPr>
              <a:spLocks noChangeArrowheads="1"/>
            </p:cNvSpPr>
            <p:nvPr/>
          </p:nvSpPr>
          <p:spPr bwMode="auto">
            <a:xfrm>
              <a:off x="4094" y="114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0" name="Oval 9"/>
            <p:cNvSpPr>
              <a:spLocks noChangeArrowheads="1"/>
            </p:cNvSpPr>
            <p:nvPr/>
          </p:nvSpPr>
          <p:spPr bwMode="auto">
            <a:xfrm>
              <a:off x="4196" y="108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1" name="Oval 10"/>
            <p:cNvSpPr>
              <a:spLocks noChangeArrowheads="1"/>
            </p:cNvSpPr>
            <p:nvPr/>
          </p:nvSpPr>
          <p:spPr bwMode="auto">
            <a:xfrm>
              <a:off x="4310" y="103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2" name="Oval 11"/>
            <p:cNvSpPr>
              <a:spLocks noChangeArrowheads="1"/>
            </p:cNvSpPr>
            <p:nvPr/>
          </p:nvSpPr>
          <p:spPr bwMode="auto">
            <a:xfrm>
              <a:off x="4436" y="102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3" name="Oval 12"/>
            <p:cNvSpPr>
              <a:spLocks noChangeArrowheads="1"/>
            </p:cNvSpPr>
            <p:nvPr/>
          </p:nvSpPr>
          <p:spPr bwMode="auto">
            <a:xfrm>
              <a:off x="4544" y="106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4" name="Oval 13"/>
            <p:cNvSpPr>
              <a:spLocks noChangeArrowheads="1"/>
            </p:cNvSpPr>
            <p:nvPr/>
          </p:nvSpPr>
          <p:spPr bwMode="auto">
            <a:xfrm>
              <a:off x="4655" y="112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5" name="Oval 14"/>
            <p:cNvSpPr>
              <a:spLocks noChangeArrowheads="1"/>
            </p:cNvSpPr>
            <p:nvPr/>
          </p:nvSpPr>
          <p:spPr bwMode="auto">
            <a:xfrm>
              <a:off x="4757" y="11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6" name="Oval 15"/>
            <p:cNvSpPr>
              <a:spLocks noChangeArrowheads="1"/>
            </p:cNvSpPr>
            <p:nvPr/>
          </p:nvSpPr>
          <p:spPr bwMode="auto">
            <a:xfrm>
              <a:off x="4853" y="1255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7" name="Oval 16"/>
            <p:cNvSpPr>
              <a:spLocks noChangeArrowheads="1"/>
            </p:cNvSpPr>
            <p:nvPr/>
          </p:nvSpPr>
          <p:spPr bwMode="auto">
            <a:xfrm>
              <a:off x="4946" y="133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8" name="Oval 17"/>
            <p:cNvSpPr>
              <a:spLocks noChangeArrowheads="1"/>
            </p:cNvSpPr>
            <p:nvPr/>
          </p:nvSpPr>
          <p:spPr bwMode="auto">
            <a:xfrm>
              <a:off x="5039" y="141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9" name="Oval 18"/>
            <p:cNvSpPr>
              <a:spLocks noChangeArrowheads="1"/>
            </p:cNvSpPr>
            <p:nvPr/>
          </p:nvSpPr>
          <p:spPr bwMode="auto">
            <a:xfrm>
              <a:off x="5138" y="148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0" name="Oval 19"/>
            <p:cNvSpPr>
              <a:spLocks noChangeArrowheads="1"/>
            </p:cNvSpPr>
            <p:nvPr/>
          </p:nvSpPr>
          <p:spPr bwMode="auto">
            <a:xfrm>
              <a:off x="5270" y="14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1" name="Oval 20"/>
            <p:cNvSpPr>
              <a:spLocks noChangeArrowheads="1"/>
            </p:cNvSpPr>
            <p:nvPr/>
          </p:nvSpPr>
          <p:spPr bwMode="auto">
            <a:xfrm>
              <a:off x="5378" y="143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2" name="Oval 21"/>
            <p:cNvSpPr>
              <a:spLocks noChangeArrowheads="1"/>
            </p:cNvSpPr>
            <p:nvPr/>
          </p:nvSpPr>
          <p:spPr bwMode="auto">
            <a:xfrm>
              <a:off x="5489" y="1369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3" name="Oval 22"/>
            <p:cNvSpPr>
              <a:spLocks noChangeArrowheads="1"/>
            </p:cNvSpPr>
            <p:nvPr/>
          </p:nvSpPr>
          <p:spPr bwMode="auto">
            <a:xfrm>
              <a:off x="5591" y="129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4" name="Oval 23"/>
            <p:cNvSpPr>
              <a:spLocks noChangeArrowheads="1"/>
            </p:cNvSpPr>
            <p:nvPr/>
          </p:nvSpPr>
          <p:spPr bwMode="auto">
            <a:xfrm>
              <a:off x="5672" y="122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501627" y="4806012"/>
            <a:ext cx="844551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Warning! Make sure you understand the space of the streamlines in comparison to the </a:t>
            </a:r>
            <a:endParaRPr lang="en-US" dirty="0" smtClean="0">
              <a:solidFill>
                <a:schemeClr val="accent5"/>
              </a:solidFill>
            </a:endParaRPr>
          </a:p>
          <a:p>
            <a:r>
              <a:rPr lang="en-US" dirty="0" smtClean="0">
                <a:solidFill>
                  <a:schemeClr val="accent5"/>
                </a:solidFill>
              </a:rPr>
              <a:t>space </a:t>
            </a:r>
            <a:r>
              <a:rPr lang="en-US" dirty="0">
                <a:solidFill>
                  <a:schemeClr val="accent5"/>
                </a:solidFill>
              </a:rPr>
              <a:t>of the images and how to go from the one space to the </a:t>
            </a:r>
            <a:r>
              <a:rPr lang="en-US" dirty="0" smtClean="0">
                <a:solidFill>
                  <a:schemeClr val="accent5"/>
                </a:solidFill>
              </a:rPr>
              <a:t>other. Familiarize </a:t>
            </a:r>
            <a:r>
              <a:rPr lang="en-US" dirty="0">
                <a:solidFill>
                  <a:schemeClr val="accent5"/>
                </a:solidFill>
              </a:rPr>
              <a:t>yourself </a:t>
            </a:r>
            <a:endParaRPr lang="en-US" dirty="0" smtClean="0">
              <a:solidFill>
                <a:schemeClr val="accent5"/>
              </a:solidFill>
            </a:endParaRPr>
          </a:p>
          <a:p>
            <a:r>
              <a:rPr lang="en-US" dirty="0" smtClean="0">
                <a:solidFill>
                  <a:schemeClr val="accent5"/>
                </a:solidFill>
              </a:rPr>
              <a:t>with </a:t>
            </a:r>
            <a:r>
              <a:rPr lang="en-US" dirty="0">
                <a:solidFill>
                  <a:schemeClr val="accent5"/>
                </a:solidFill>
              </a:rPr>
              <a:t>RAS 1mm, LAS, LPS etc.</a:t>
            </a:r>
          </a:p>
          <a:p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501626" y="5760894"/>
            <a:ext cx="706698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Warning! Know your voxel origin. Is it in the center of the voxel (e.g. </a:t>
            </a:r>
            <a:r>
              <a:rPr lang="en-US" dirty="0" err="1">
                <a:solidFill>
                  <a:schemeClr val="accent5"/>
                </a:solidFill>
              </a:rPr>
              <a:t>Nifti</a:t>
            </a:r>
            <a:r>
              <a:rPr lang="en-US" dirty="0">
                <a:solidFill>
                  <a:schemeClr val="accent5"/>
                </a:solidFill>
              </a:rPr>
              <a:t>)</a:t>
            </a:r>
            <a:br>
              <a:rPr lang="en-US" dirty="0">
                <a:solidFill>
                  <a:schemeClr val="accent5"/>
                </a:solidFill>
              </a:rPr>
            </a:br>
            <a:r>
              <a:rPr lang="en-US" dirty="0">
                <a:solidFill>
                  <a:schemeClr val="accent5"/>
                </a:solidFill>
              </a:rPr>
              <a:t>or in the corner of the voxel (e.g. </a:t>
            </a:r>
            <a:r>
              <a:rPr lang="en-US" dirty="0" err="1">
                <a:solidFill>
                  <a:schemeClr val="accent5"/>
                </a:solidFill>
              </a:rPr>
              <a:t>Trackvis</a:t>
            </a:r>
            <a:r>
              <a:rPr lang="en-US" dirty="0">
                <a:solidFill>
                  <a:schemeClr val="accent5"/>
                </a:solidFill>
              </a:rPr>
              <a:t>).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520589" y="705149"/>
            <a:ext cx="8254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(x, y, z)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7547655" y="1058573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</a:t>
            </a:r>
            <a:r>
              <a:rPr lang="en-US" dirty="0" err="1" smtClean="0"/>
              <a:t>i</a:t>
            </a:r>
            <a:r>
              <a:rPr lang="en-US" dirty="0" smtClean="0"/>
              <a:t>, </a:t>
            </a:r>
            <a:r>
              <a:rPr lang="en-US" dirty="0"/>
              <a:t>j</a:t>
            </a:r>
            <a:r>
              <a:rPr lang="en-US" dirty="0" smtClean="0"/>
              <a:t>, k)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5473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119101"/>
            <a:ext cx="7664450" cy="890589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Why streamlines are </a:t>
            </a:r>
            <a:b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useful?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33186" y="1334903"/>
            <a:ext cx="8299450" cy="1982925"/>
          </a:xfrm>
        </p:spPr>
        <p:txBody>
          <a:bodyPr>
            <a:normAutofit/>
          </a:bodyPr>
          <a:lstStyle/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They integrate information along many voxels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They contain connectivity information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They can tell us about shape and orientation</a:t>
            </a:r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6" name="Group 2"/>
          <p:cNvGrpSpPr>
            <a:grpSpLocks/>
          </p:cNvGrpSpPr>
          <p:nvPr/>
        </p:nvGrpSpPr>
        <p:grpSpPr bwMode="auto">
          <a:xfrm>
            <a:off x="5634978" y="150446"/>
            <a:ext cx="3186272" cy="877784"/>
            <a:chOff x="3766" y="1024"/>
            <a:chExt cx="1952" cy="519"/>
          </a:xfrm>
        </p:grpSpPr>
        <p:sp>
          <p:nvSpPr>
            <p:cNvPr id="7" name="Freeform 3"/>
            <p:cNvSpPr>
              <a:spLocks/>
            </p:cNvSpPr>
            <p:nvPr/>
          </p:nvSpPr>
          <p:spPr bwMode="auto">
            <a:xfrm>
              <a:off x="3787" y="1043"/>
              <a:ext cx="1917" cy="483"/>
            </a:xfrm>
            <a:custGeom>
              <a:avLst/>
              <a:gdLst>
                <a:gd name="T0" fmla="*/ 0 w 1917"/>
                <a:gd name="T1" fmla="*/ 482 h 483"/>
                <a:gd name="T2" fmla="*/ 272 w 1917"/>
                <a:gd name="T3" fmla="*/ 164 h 483"/>
                <a:gd name="T4" fmla="*/ 653 w 1917"/>
                <a:gd name="T5" fmla="*/ 5 h 483"/>
                <a:gd name="T6" fmla="*/ 1029 w 1917"/>
                <a:gd name="T7" fmla="*/ 197 h 483"/>
                <a:gd name="T8" fmla="*/ 1452 w 1917"/>
                <a:gd name="T9" fmla="*/ 482 h 483"/>
                <a:gd name="T10" fmla="*/ 1917 w 1917"/>
                <a:gd name="T11" fmla="*/ 205 h 4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917"/>
                <a:gd name="T19" fmla="*/ 0 h 483"/>
                <a:gd name="T20" fmla="*/ 1917 w 1917"/>
                <a:gd name="T21" fmla="*/ 483 h 4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917" h="483">
                  <a:moveTo>
                    <a:pt x="0" y="482"/>
                  </a:moveTo>
                  <a:cubicBezTo>
                    <a:pt x="75" y="353"/>
                    <a:pt x="163" y="243"/>
                    <a:pt x="272" y="164"/>
                  </a:cubicBezTo>
                  <a:cubicBezTo>
                    <a:pt x="381" y="85"/>
                    <a:pt x="527" y="0"/>
                    <a:pt x="653" y="5"/>
                  </a:cubicBezTo>
                  <a:cubicBezTo>
                    <a:pt x="779" y="10"/>
                    <a:pt x="896" y="117"/>
                    <a:pt x="1029" y="197"/>
                  </a:cubicBezTo>
                  <a:cubicBezTo>
                    <a:pt x="1162" y="277"/>
                    <a:pt x="1304" y="481"/>
                    <a:pt x="1452" y="482"/>
                  </a:cubicBezTo>
                  <a:cubicBezTo>
                    <a:pt x="1600" y="483"/>
                    <a:pt x="1820" y="263"/>
                    <a:pt x="1917" y="205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0" name="Oval 4"/>
            <p:cNvSpPr>
              <a:spLocks noChangeArrowheads="1"/>
            </p:cNvSpPr>
            <p:nvPr/>
          </p:nvSpPr>
          <p:spPr bwMode="auto">
            <a:xfrm>
              <a:off x="3766" y="149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1" name="Oval 5"/>
            <p:cNvSpPr>
              <a:spLocks noChangeArrowheads="1"/>
            </p:cNvSpPr>
            <p:nvPr/>
          </p:nvSpPr>
          <p:spPr bwMode="auto">
            <a:xfrm>
              <a:off x="3839" y="138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2" name="Oval 6"/>
            <p:cNvSpPr>
              <a:spLocks noChangeArrowheads="1"/>
            </p:cNvSpPr>
            <p:nvPr/>
          </p:nvSpPr>
          <p:spPr bwMode="auto">
            <a:xfrm>
              <a:off x="3920" y="129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3" name="Oval 7"/>
            <p:cNvSpPr>
              <a:spLocks noChangeArrowheads="1"/>
            </p:cNvSpPr>
            <p:nvPr/>
          </p:nvSpPr>
          <p:spPr bwMode="auto">
            <a:xfrm>
              <a:off x="4004" y="121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4" name="Oval 8"/>
            <p:cNvSpPr>
              <a:spLocks noChangeArrowheads="1"/>
            </p:cNvSpPr>
            <p:nvPr/>
          </p:nvSpPr>
          <p:spPr bwMode="auto">
            <a:xfrm>
              <a:off x="4094" y="114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5" name="Oval 9"/>
            <p:cNvSpPr>
              <a:spLocks noChangeArrowheads="1"/>
            </p:cNvSpPr>
            <p:nvPr/>
          </p:nvSpPr>
          <p:spPr bwMode="auto">
            <a:xfrm>
              <a:off x="4196" y="108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" name="Oval 10"/>
            <p:cNvSpPr>
              <a:spLocks noChangeArrowheads="1"/>
            </p:cNvSpPr>
            <p:nvPr/>
          </p:nvSpPr>
          <p:spPr bwMode="auto">
            <a:xfrm>
              <a:off x="4310" y="103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" name="Oval 11"/>
            <p:cNvSpPr>
              <a:spLocks noChangeArrowheads="1"/>
            </p:cNvSpPr>
            <p:nvPr/>
          </p:nvSpPr>
          <p:spPr bwMode="auto">
            <a:xfrm>
              <a:off x="4436" y="102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" name="Oval 12"/>
            <p:cNvSpPr>
              <a:spLocks noChangeArrowheads="1"/>
            </p:cNvSpPr>
            <p:nvPr/>
          </p:nvSpPr>
          <p:spPr bwMode="auto">
            <a:xfrm>
              <a:off x="4544" y="106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" name="Oval 13"/>
            <p:cNvSpPr>
              <a:spLocks noChangeArrowheads="1"/>
            </p:cNvSpPr>
            <p:nvPr/>
          </p:nvSpPr>
          <p:spPr bwMode="auto">
            <a:xfrm>
              <a:off x="4655" y="112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0" name="Oval 14"/>
            <p:cNvSpPr>
              <a:spLocks noChangeArrowheads="1"/>
            </p:cNvSpPr>
            <p:nvPr/>
          </p:nvSpPr>
          <p:spPr bwMode="auto">
            <a:xfrm>
              <a:off x="4757" y="11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1" name="Oval 15"/>
            <p:cNvSpPr>
              <a:spLocks noChangeArrowheads="1"/>
            </p:cNvSpPr>
            <p:nvPr/>
          </p:nvSpPr>
          <p:spPr bwMode="auto">
            <a:xfrm>
              <a:off x="4853" y="1255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2" name="Oval 16"/>
            <p:cNvSpPr>
              <a:spLocks noChangeArrowheads="1"/>
            </p:cNvSpPr>
            <p:nvPr/>
          </p:nvSpPr>
          <p:spPr bwMode="auto">
            <a:xfrm>
              <a:off x="4946" y="133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3" name="Oval 17"/>
            <p:cNvSpPr>
              <a:spLocks noChangeArrowheads="1"/>
            </p:cNvSpPr>
            <p:nvPr/>
          </p:nvSpPr>
          <p:spPr bwMode="auto">
            <a:xfrm>
              <a:off x="5039" y="141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4" name="Oval 18"/>
            <p:cNvSpPr>
              <a:spLocks noChangeArrowheads="1"/>
            </p:cNvSpPr>
            <p:nvPr/>
          </p:nvSpPr>
          <p:spPr bwMode="auto">
            <a:xfrm>
              <a:off x="5138" y="148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5" name="Oval 19"/>
            <p:cNvSpPr>
              <a:spLocks noChangeArrowheads="1"/>
            </p:cNvSpPr>
            <p:nvPr/>
          </p:nvSpPr>
          <p:spPr bwMode="auto">
            <a:xfrm>
              <a:off x="5270" y="14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6" name="Oval 20"/>
            <p:cNvSpPr>
              <a:spLocks noChangeArrowheads="1"/>
            </p:cNvSpPr>
            <p:nvPr/>
          </p:nvSpPr>
          <p:spPr bwMode="auto">
            <a:xfrm>
              <a:off x="5378" y="143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7" name="Oval 21"/>
            <p:cNvSpPr>
              <a:spLocks noChangeArrowheads="1"/>
            </p:cNvSpPr>
            <p:nvPr/>
          </p:nvSpPr>
          <p:spPr bwMode="auto">
            <a:xfrm>
              <a:off x="5489" y="1369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8" name="Oval 22"/>
            <p:cNvSpPr>
              <a:spLocks noChangeArrowheads="1"/>
            </p:cNvSpPr>
            <p:nvPr/>
          </p:nvSpPr>
          <p:spPr bwMode="auto">
            <a:xfrm>
              <a:off x="5591" y="129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9" name="Oval 23"/>
            <p:cNvSpPr>
              <a:spLocks noChangeArrowheads="1"/>
            </p:cNvSpPr>
            <p:nvPr/>
          </p:nvSpPr>
          <p:spPr bwMode="auto">
            <a:xfrm>
              <a:off x="5672" y="122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5613982" y="1003903"/>
            <a:ext cx="272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5775873" y="73699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8662976" y="562733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20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368188" y="2952488"/>
            <a:ext cx="462235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Warning</a:t>
            </a:r>
            <a:r>
              <a:rPr lang="en-US" dirty="0" smtClean="0">
                <a:solidFill>
                  <a:schemeClr val="accent5"/>
                </a:solidFill>
              </a:rPr>
              <a:t>! The order of the points between two </a:t>
            </a:r>
          </a:p>
          <a:p>
            <a:r>
              <a:rPr lang="en-US" dirty="0" smtClean="0">
                <a:solidFill>
                  <a:schemeClr val="accent5"/>
                </a:solidFill>
              </a:rPr>
              <a:t>streamlines can be the reverse even in the </a:t>
            </a:r>
          </a:p>
          <a:p>
            <a:r>
              <a:rPr lang="en-US" dirty="0" smtClean="0">
                <a:solidFill>
                  <a:schemeClr val="accent5"/>
                </a:solidFill>
              </a:rPr>
              <a:t>same bundle.</a:t>
            </a:r>
            <a:endParaRPr lang="en-US" dirty="0">
              <a:solidFill>
                <a:schemeClr val="accent5"/>
              </a:solidFill>
            </a:endParaRPr>
          </a:p>
          <a:p>
            <a:endParaRPr lang="en-US" dirty="0"/>
          </a:p>
        </p:txBody>
      </p:sp>
      <p:grpSp>
        <p:nvGrpSpPr>
          <p:cNvPr id="33" name="Group 2"/>
          <p:cNvGrpSpPr>
            <a:grpSpLocks/>
          </p:cNvGrpSpPr>
          <p:nvPr/>
        </p:nvGrpSpPr>
        <p:grpSpPr bwMode="auto">
          <a:xfrm>
            <a:off x="5787378" y="2715115"/>
            <a:ext cx="3186272" cy="877784"/>
            <a:chOff x="3766" y="1024"/>
            <a:chExt cx="1952" cy="519"/>
          </a:xfrm>
        </p:grpSpPr>
        <p:sp>
          <p:nvSpPr>
            <p:cNvPr id="34" name="Freeform 3"/>
            <p:cNvSpPr>
              <a:spLocks/>
            </p:cNvSpPr>
            <p:nvPr/>
          </p:nvSpPr>
          <p:spPr bwMode="auto">
            <a:xfrm>
              <a:off x="3787" y="1043"/>
              <a:ext cx="1917" cy="483"/>
            </a:xfrm>
            <a:custGeom>
              <a:avLst/>
              <a:gdLst>
                <a:gd name="T0" fmla="*/ 0 w 1917"/>
                <a:gd name="T1" fmla="*/ 482 h 483"/>
                <a:gd name="T2" fmla="*/ 272 w 1917"/>
                <a:gd name="T3" fmla="*/ 164 h 483"/>
                <a:gd name="T4" fmla="*/ 653 w 1917"/>
                <a:gd name="T5" fmla="*/ 5 h 483"/>
                <a:gd name="T6" fmla="*/ 1029 w 1917"/>
                <a:gd name="T7" fmla="*/ 197 h 483"/>
                <a:gd name="T8" fmla="*/ 1452 w 1917"/>
                <a:gd name="T9" fmla="*/ 482 h 483"/>
                <a:gd name="T10" fmla="*/ 1917 w 1917"/>
                <a:gd name="T11" fmla="*/ 205 h 4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917"/>
                <a:gd name="T19" fmla="*/ 0 h 483"/>
                <a:gd name="T20" fmla="*/ 1917 w 1917"/>
                <a:gd name="T21" fmla="*/ 483 h 4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917" h="483">
                  <a:moveTo>
                    <a:pt x="0" y="482"/>
                  </a:moveTo>
                  <a:cubicBezTo>
                    <a:pt x="75" y="353"/>
                    <a:pt x="163" y="243"/>
                    <a:pt x="272" y="164"/>
                  </a:cubicBezTo>
                  <a:cubicBezTo>
                    <a:pt x="381" y="85"/>
                    <a:pt x="527" y="0"/>
                    <a:pt x="653" y="5"/>
                  </a:cubicBezTo>
                  <a:cubicBezTo>
                    <a:pt x="779" y="10"/>
                    <a:pt x="896" y="117"/>
                    <a:pt x="1029" y="197"/>
                  </a:cubicBezTo>
                  <a:cubicBezTo>
                    <a:pt x="1162" y="277"/>
                    <a:pt x="1304" y="481"/>
                    <a:pt x="1452" y="482"/>
                  </a:cubicBezTo>
                  <a:cubicBezTo>
                    <a:pt x="1600" y="483"/>
                    <a:pt x="1820" y="263"/>
                    <a:pt x="1917" y="205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5" name="Oval 4"/>
            <p:cNvSpPr>
              <a:spLocks noChangeArrowheads="1"/>
            </p:cNvSpPr>
            <p:nvPr/>
          </p:nvSpPr>
          <p:spPr bwMode="auto">
            <a:xfrm>
              <a:off x="3766" y="149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6" name="Oval 5"/>
            <p:cNvSpPr>
              <a:spLocks noChangeArrowheads="1"/>
            </p:cNvSpPr>
            <p:nvPr/>
          </p:nvSpPr>
          <p:spPr bwMode="auto">
            <a:xfrm>
              <a:off x="3839" y="138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7" name="Oval 6"/>
            <p:cNvSpPr>
              <a:spLocks noChangeArrowheads="1"/>
            </p:cNvSpPr>
            <p:nvPr/>
          </p:nvSpPr>
          <p:spPr bwMode="auto">
            <a:xfrm>
              <a:off x="3920" y="129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8" name="Oval 7"/>
            <p:cNvSpPr>
              <a:spLocks noChangeArrowheads="1"/>
            </p:cNvSpPr>
            <p:nvPr/>
          </p:nvSpPr>
          <p:spPr bwMode="auto">
            <a:xfrm>
              <a:off x="4004" y="121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9" name="Oval 8"/>
            <p:cNvSpPr>
              <a:spLocks noChangeArrowheads="1"/>
            </p:cNvSpPr>
            <p:nvPr/>
          </p:nvSpPr>
          <p:spPr bwMode="auto">
            <a:xfrm>
              <a:off x="4094" y="114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0" name="Oval 9"/>
            <p:cNvSpPr>
              <a:spLocks noChangeArrowheads="1"/>
            </p:cNvSpPr>
            <p:nvPr/>
          </p:nvSpPr>
          <p:spPr bwMode="auto">
            <a:xfrm>
              <a:off x="4196" y="108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1" name="Oval 10"/>
            <p:cNvSpPr>
              <a:spLocks noChangeArrowheads="1"/>
            </p:cNvSpPr>
            <p:nvPr/>
          </p:nvSpPr>
          <p:spPr bwMode="auto">
            <a:xfrm>
              <a:off x="4310" y="103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2" name="Oval 11"/>
            <p:cNvSpPr>
              <a:spLocks noChangeArrowheads="1"/>
            </p:cNvSpPr>
            <p:nvPr/>
          </p:nvSpPr>
          <p:spPr bwMode="auto">
            <a:xfrm>
              <a:off x="4436" y="102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3" name="Oval 12"/>
            <p:cNvSpPr>
              <a:spLocks noChangeArrowheads="1"/>
            </p:cNvSpPr>
            <p:nvPr/>
          </p:nvSpPr>
          <p:spPr bwMode="auto">
            <a:xfrm>
              <a:off x="4544" y="106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4" name="Oval 13"/>
            <p:cNvSpPr>
              <a:spLocks noChangeArrowheads="1"/>
            </p:cNvSpPr>
            <p:nvPr/>
          </p:nvSpPr>
          <p:spPr bwMode="auto">
            <a:xfrm>
              <a:off x="4655" y="112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5" name="Oval 14"/>
            <p:cNvSpPr>
              <a:spLocks noChangeArrowheads="1"/>
            </p:cNvSpPr>
            <p:nvPr/>
          </p:nvSpPr>
          <p:spPr bwMode="auto">
            <a:xfrm>
              <a:off x="4757" y="11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6" name="Oval 15"/>
            <p:cNvSpPr>
              <a:spLocks noChangeArrowheads="1"/>
            </p:cNvSpPr>
            <p:nvPr/>
          </p:nvSpPr>
          <p:spPr bwMode="auto">
            <a:xfrm>
              <a:off x="4853" y="1255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7" name="Oval 16"/>
            <p:cNvSpPr>
              <a:spLocks noChangeArrowheads="1"/>
            </p:cNvSpPr>
            <p:nvPr/>
          </p:nvSpPr>
          <p:spPr bwMode="auto">
            <a:xfrm>
              <a:off x="4946" y="133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8" name="Oval 17"/>
            <p:cNvSpPr>
              <a:spLocks noChangeArrowheads="1"/>
            </p:cNvSpPr>
            <p:nvPr/>
          </p:nvSpPr>
          <p:spPr bwMode="auto">
            <a:xfrm>
              <a:off x="5039" y="141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9" name="Oval 18"/>
            <p:cNvSpPr>
              <a:spLocks noChangeArrowheads="1"/>
            </p:cNvSpPr>
            <p:nvPr/>
          </p:nvSpPr>
          <p:spPr bwMode="auto">
            <a:xfrm>
              <a:off x="5138" y="148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50" name="Oval 19"/>
            <p:cNvSpPr>
              <a:spLocks noChangeArrowheads="1"/>
            </p:cNvSpPr>
            <p:nvPr/>
          </p:nvSpPr>
          <p:spPr bwMode="auto">
            <a:xfrm>
              <a:off x="5270" y="14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51" name="Oval 20"/>
            <p:cNvSpPr>
              <a:spLocks noChangeArrowheads="1"/>
            </p:cNvSpPr>
            <p:nvPr/>
          </p:nvSpPr>
          <p:spPr bwMode="auto">
            <a:xfrm>
              <a:off x="5378" y="143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52" name="Oval 21"/>
            <p:cNvSpPr>
              <a:spLocks noChangeArrowheads="1"/>
            </p:cNvSpPr>
            <p:nvPr/>
          </p:nvSpPr>
          <p:spPr bwMode="auto">
            <a:xfrm>
              <a:off x="5489" y="1369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53" name="Oval 22"/>
            <p:cNvSpPr>
              <a:spLocks noChangeArrowheads="1"/>
            </p:cNvSpPr>
            <p:nvPr/>
          </p:nvSpPr>
          <p:spPr bwMode="auto">
            <a:xfrm>
              <a:off x="5591" y="129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54" name="Oval 23"/>
            <p:cNvSpPr>
              <a:spLocks noChangeArrowheads="1"/>
            </p:cNvSpPr>
            <p:nvPr/>
          </p:nvSpPr>
          <p:spPr bwMode="auto">
            <a:xfrm>
              <a:off x="5672" y="122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sp>
        <p:nvSpPr>
          <p:cNvPr id="55" name="TextBox 54"/>
          <p:cNvSpPr txBox="1"/>
          <p:nvPr/>
        </p:nvSpPr>
        <p:spPr>
          <a:xfrm>
            <a:off x="5766382" y="3568572"/>
            <a:ext cx="272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5928273" y="330166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8815376" y="3127402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20</a:t>
            </a:r>
            <a:endParaRPr lang="en-US" dirty="0"/>
          </a:p>
        </p:txBody>
      </p:sp>
      <p:grpSp>
        <p:nvGrpSpPr>
          <p:cNvPr id="58" name="Group 2"/>
          <p:cNvGrpSpPr>
            <a:grpSpLocks/>
          </p:cNvGrpSpPr>
          <p:nvPr/>
        </p:nvGrpSpPr>
        <p:grpSpPr bwMode="auto">
          <a:xfrm>
            <a:off x="5774313" y="3450972"/>
            <a:ext cx="3186272" cy="877784"/>
            <a:chOff x="3766" y="1024"/>
            <a:chExt cx="1952" cy="519"/>
          </a:xfrm>
        </p:grpSpPr>
        <p:sp>
          <p:nvSpPr>
            <p:cNvPr id="59" name="Freeform 3"/>
            <p:cNvSpPr>
              <a:spLocks/>
            </p:cNvSpPr>
            <p:nvPr/>
          </p:nvSpPr>
          <p:spPr bwMode="auto">
            <a:xfrm>
              <a:off x="3787" y="1043"/>
              <a:ext cx="1917" cy="483"/>
            </a:xfrm>
            <a:custGeom>
              <a:avLst/>
              <a:gdLst>
                <a:gd name="T0" fmla="*/ 0 w 1917"/>
                <a:gd name="T1" fmla="*/ 482 h 483"/>
                <a:gd name="T2" fmla="*/ 272 w 1917"/>
                <a:gd name="T3" fmla="*/ 164 h 483"/>
                <a:gd name="T4" fmla="*/ 653 w 1917"/>
                <a:gd name="T5" fmla="*/ 5 h 483"/>
                <a:gd name="T6" fmla="*/ 1029 w 1917"/>
                <a:gd name="T7" fmla="*/ 197 h 483"/>
                <a:gd name="T8" fmla="*/ 1452 w 1917"/>
                <a:gd name="T9" fmla="*/ 482 h 483"/>
                <a:gd name="T10" fmla="*/ 1917 w 1917"/>
                <a:gd name="T11" fmla="*/ 205 h 4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917"/>
                <a:gd name="T19" fmla="*/ 0 h 483"/>
                <a:gd name="T20" fmla="*/ 1917 w 1917"/>
                <a:gd name="T21" fmla="*/ 483 h 4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917" h="483">
                  <a:moveTo>
                    <a:pt x="0" y="482"/>
                  </a:moveTo>
                  <a:cubicBezTo>
                    <a:pt x="75" y="353"/>
                    <a:pt x="163" y="243"/>
                    <a:pt x="272" y="164"/>
                  </a:cubicBezTo>
                  <a:cubicBezTo>
                    <a:pt x="381" y="85"/>
                    <a:pt x="527" y="0"/>
                    <a:pt x="653" y="5"/>
                  </a:cubicBezTo>
                  <a:cubicBezTo>
                    <a:pt x="779" y="10"/>
                    <a:pt x="896" y="117"/>
                    <a:pt x="1029" y="197"/>
                  </a:cubicBezTo>
                  <a:cubicBezTo>
                    <a:pt x="1162" y="277"/>
                    <a:pt x="1304" y="481"/>
                    <a:pt x="1452" y="482"/>
                  </a:cubicBezTo>
                  <a:cubicBezTo>
                    <a:pt x="1600" y="483"/>
                    <a:pt x="1820" y="263"/>
                    <a:pt x="1917" y="205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0" name="Oval 4"/>
            <p:cNvSpPr>
              <a:spLocks noChangeArrowheads="1"/>
            </p:cNvSpPr>
            <p:nvPr/>
          </p:nvSpPr>
          <p:spPr bwMode="auto">
            <a:xfrm>
              <a:off x="3766" y="149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1" name="Oval 5"/>
            <p:cNvSpPr>
              <a:spLocks noChangeArrowheads="1"/>
            </p:cNvSpPr>
            <p:nvPr/>
          </p:nvSpPr>
          <p:spPr bwMode="auto">
            <a:xfrm>
              <a:off x="3839" y="138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2" name="Oval 6"/>
            <p:cNvSpPr>
              <a:spLocks noChangeArrowheads="1"/>
            </p:cNvSpPr>
            <p:nvPr/>
          </p:nvSpPr>
          <p:spPr bwMode="auto">
            <a:xfrm>
              <a:off x="3920" y="129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3" name="Oval 7"/>
            <p:cNvSpPr>
              <a:spLocks noChangeArrowheads="1"/>
            </p:cNvSpPr>
            <p:nvPr/>
          </p:nvSpPr>
          <p:spPr bwMode="auto">
            <a:xfrm>
              <a:off x="4004" y="121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4" name="Oval 8"/>
            <p:cNvSpPr>
              <a:spLocks noChangeArrowheads="1"/>
            </p:cNvSpPr>
            <p:nvPr/>
          </p:nvSpPr>
          <p:spPr bwMode="auto">
            <a:xfrm>
              <a:off x="4094" y="114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5" name="Oval 9"/>
            <p:cNvSpPr>
              <a:spLocks noChangeArrowheads="1"/>
            </p:cNvSpPr>
            <p:nvPr/>
          </p:nvSpPr>
          <p:spPr bwMode="auto">
            <a:xfrm>
              <a:off x="4196" y="108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6" name="Oval 10"/>
            <p:cNvSpPr>
              <a:spLocks noChangeArrowheads="1"/>
            </p:cNvSpPr>
            <p:nvPr/>
          </p:nvSpPr>
          <p:spPr bwMode="auto">
            <a:xfrm>
              <a:off x="4310" y="103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7" name="Oval 11"/>
            <p:cNvSpPr>
              <a:spLocks noChangeArrowheads="1"/>
            </p:cNvSpPr>
            <p:nvPr/>
          </p:nvSpPr>
          <p:spPr bwMode="auto">
            <a:xfrm>
              <a:off x="4436" y="102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8" name="Oval 12"/>
            <p:cNvSpPr>
              <a:spLocks noChangeArrowheads="1"/>
            </p:cNvSpPr>
            <p:nvPr/>
          </p:nvSpPr>
          <p:spPr bwMode="auto">
            <a:xfrm>
              <a:off x="4544" y="106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9" name="Oval 13"/>
            <p:cNvSpPr>
              <a:spLocks noChangeArrowheads="1"/>
            </p:cNvSpPr>
            <p:nvPr/>
          </p:nvSpPr>
          <p:spPr bwMode="auto">
            <a:xfrm>
              <a:off x="4655" y="112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0" name="Oval 14"/>
            <p:cNvSpPr>
              <a:spLocks noChangeArrowheads="1"/>
            </p:cNvSpPr>
            <p:nvPr/>
          </p:nvSpPr>
          <p:spPr bwMode="auto">
            <a:xfrm>
              <a:off x="4757" y="11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1" name="Oval 15"/>
            <p:cNvSpPr>
              <a:spLocks noChangeArrowheads="1"/>
            </p:cNvSpPr>
            <p:nvPr/>
          </p:nvSpPr>
          <p:spPr bwMode="auto">
            <a:xfrm>
              <a:off x="4853" y="1255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2" name="Oval 16"/>
            <p:cNvSpPr>
              <a:spLocks noChangeArrowheads="1"/>
            </p:cNvSpPr>
            <p:nvPr/>
          </p:nvSpPr>
          <p:spPr bwMode="auto">
            <a:xfrm>
              <a:off x="4946" y="133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3" name="Oval 17"/>
            <p:cNvSpPr>
              <a:spLocks noChangeArrowheads="1"/>
            </p:cNvSpPr>
            <p:nvPr/>
          </p:nvSpPr>
          <p:spPr bwMode="auto">
            <a:xfrm>
              <a:off x="5039" y="141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4" name="Oval 18"/>
            <p:cNvSpPr>
              <a:spLocks noChangeArrowheads="1"/>
            </p:cNvSpPr>
            <p:nvPr/>
          </p:nvSpPr>
          <p:spPr bwMode="auto">
            <a:xfrm>
              <a:off x="5138" y="148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5" name="Oval 19"/>
            <p:cNvSpPr>
              <a:spLocks noChangeArrowheads="1"/>
            </p:cNvSpPr>
            <p:nvPr/>
          </p:nvSpPr>
          <p:spPr bwMode="auto">
            <a:xfrm>
              <a:off x="5270" y="14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6" name="Oval 20"/>
            <p:cNvSpPr>
              <a:spLocks noChangeArrowheads="1"/>
            </p:cNvSpPr>
            <p:nvPr/>
          </p:nvSpPr>
          <p:spPr bwMode="auto">
            <a:xfrm>
              <a:off x="5378" y="143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7" name="Oval 21"/>
            <p:cNvSpPr>
              <a:spLocks noChangeArrowheads="1"/>
            </p:cNvSpPr>
            <p:nvPr/>
          </p:nvSpPr>
          <p:spPr bwMode="auto">
            <a:xfrm>
              <a:off x="5489" y="1369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8" name="Oval 22"/>
            <p:cNvSpPr>
              <a:spLocks noChangeArrowheads="1"/>
            </p:cNvSpPr>
            <p:nvPr/>
          </p:nvSpPr>
          <p:spPr bwMode="auto">
            <a:xfrm>
              <a:off x="5591" y="129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9" name="Oval 23"/>
            <p:cNvSpPr>
              <a:spLocks noChangeArrowheads="1"/>
            </p:cNvSpPr>
            <p:nvPr/>
          </p:nvSpPr>
          <p:spPr bwMode="auto">
            <a:xfrm>
              <a:off x="5672" y="122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sp>
        <p:nvSpPr>
          <p:cNvPr id="80" name="TextBox 79"/>
          <p:cNvSpPr txBox="1"/>
          <p:nvPr/>
        </p:nvSpPr>
        <p:spPr>
          <a:xfrm>
            <a:off x="5753316" y="4304429"/>
            <a:ext cx="463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20</a:t>
            </a:r>
            <a:endParaRPr lang="en-US" dirty="0"/>
          </a:p>
        </p:txBody>
      </p:sp>
      <p:sp>
        <p:nvSpPr>
          <p:cNvPr id="81" name="TextBox 80"/>
          <p:cNvSpPr txBox="1"/>
          <p:nvPr/>
        </p:nvSpPr>
        <p:spPr>
          <a:xfrm>
            <a:off x="5915208" y="403751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</a:t>
            </a:r>
            <a:endParaRPr lang="en-US" dirty="0"/>
          </a:p>
        </p:txBody>
      </p:sp>
      <p:sp>
        <p:nvSpPr>
          <p:cNvPr id="82" name="TextBox 81"/>
          <p:cNvSpPr txBox="1"/>
          <p:nvPr/>
        </p:nvSpPr>
        <p:spPr>
          <a:xfrm>
            <a:off x="8802311" y="386325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83" name="TextBox 82"/>
          <p:cNvSpPr txBox="1"/>
          <p:nvPr/>
        </p:nvSpPr>
        <p:spPr>
          <a:xfrm>
            <a:off x="375136" y="4203440"/>
            <a:ext cx="521854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Warning</a:t>
            </a:r>
            <a:r>
              <a:rPr lang="en-US" dirty="0" smtClean="0">
                <a:solidFill>
                  <a:schemeClr val="accent5"/>
                </a:solidFill>
              </a:rPr>
              <a:t>! These are discrete 3D curves. Difficult to set</a:t>
            </a:r>
          </a:p>
          <a:p>
            <a:r>
              <a:rPr lang="en-US" dirty="0">
                <a:solidFill>
                  <a:schemeClr val="accent5"/>
                </a:solidFill>
              </a:rPr>
              <a:t>c</a:t>
            </a:r>
            <a:r>
              <a:rPr lang="en-US" dirty="0" smtClean="0">
                <a:solidFill>
                  <a:schemeClr val="accent5"/>
                </a:solidFill>
              </a:rPr>
              <a:t>oordinate systems along 3D curves. Torsion</a:t>
            </a:r>
          </a:p>
          <a:p>
            <a:r>
              <a:rPr lang="en-US" dirty="0">
                <a:solidFill>
                  <a:schemeClr val="accent5"/>
                </a:solidFill>
              </a:rPr>
              <a:t>a</a:t>
            </a:r>
            <a:r>
              <a:rPr lang="en-US" dirty="0" smtClean="0">
                <a:solidFill>
                  <a:schemeClr val="accent5"/>
                </a:solidFill>
              </a:rPr>
              <a:t>nd curvature are error prone.</a:t>
            </a:r>
            <a:endParaRPr lang="en-US" dirty="0">
              <a:solidFill>
                <a:schemeClr val="accent5"/>
              </a:solidFill>
            </a:endParaRPr>
          </a:p>
          <a:p>
            <a:endParaRPr lang="en-US" dirty="0"/>
          </a:p>
        </p:txBody>
      </p:sp>
      <p:sp>
        <p:nvSpPr>
          <p:cNvPr id="84" name="TextBox 83"/>
          <p:cNvSpPr txBox="1"/>
          <p:nvPr/>
        </p:nvSpPr>
        <p:spPr>
          <a:xfrm>
            <a:off x="368188" y="5859619"/>
            <a:ext cx="60045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5"/>
                </a:solidFill>
              </a:rPr>
              <a:t>Warning! There is no essence of neighborhood of streamlines </a:t>
            </a:r>
          </a:p>
          <a:p>
            <a:r>
              <a:rPr lang="en-US" dirty="0" smtClean="0">
                <a:solidFill>
                  <a:schemeClr val="accent5"/>
                </a:solidFill>
              </a:rPr>
              <a:t>without setting a distance between streamlines. </a:t>
            </a:r>
            <a:endParaRPr lang="en-US" dirty="0"/>
          </a:p>
        </p:txBody>
      </p:sp>
      <p:sp>
        <p:nvSpPr>
          <p:cNvPr id="85" name="TextBox 84"/>
          <p:cNvSpPr txBox="1"/>
          <p:nvPr/>
        </p:nvSpPr>
        <p:spPr>
          <a:xfrm>
            <a:off x="375136" y="5297881"/>
            <a:ext cx="5046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5"/>
                </a:solidFill>
              </a:rPr>
              <a:t>Warning! Many points… computationally expensive.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9971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2" grpId="0"/>
      <p:bldP spid="55" grpId="0"/>
      <p:bldP spid="56" grpId="0"/>
      <p:bldP spid="57" grpId="0"/>
      <p:bldP spid="80" grpId="0"/>
      <p:bldP spid="81" grpId="0"/>
      <p:bldP spid="82" grpId="0"/>
      <p:bldP spid="83" grpId="0"/>
      <p:bldP spid="84" grpId="0"/>
      <p:bldP spid="8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6475" y="-40954"/>
            <a:ext cx="8947525" cy="890589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Streamline distances – which one to use ? 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60000">
            <a:off x="5409639" y="1663936"/>
            <a:ext cx="3201520" cy="245561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722" y="1636185"/>
            <a:ext cx="3369940" cy="240802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61705" y="4513560"/>
            <a:ext cx="5086842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Haussdorff</a:t>
            </a:r>
            <a:r>
              <a:rPr lang="en-US" dirty="0" smtClean="0"/>
              <a:t> distances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Computationally expensive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Can put together streamlines of different length.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Streamlines can have different numbers of points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31" name="TextBox 130"/>
          <p:cNvSpPr txBox="1"/>
          <p:nvPr/>
        </p:nvSpPr>
        <p:spPr>
          <a:xfrm>
            <a:off x="5946454" y="4526335"/>
            <a:ext cx="278056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Vector-like distances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Points are now arrays of </a:t>
            </a:r>
          </a:p>
          <a:p>
            <a:r>
              <a:rPr lang="en-US" dirty="0"/>
              <a:t>f</a:t>
            </a:r>
            <a:r>
              <a:rPr lang="en-US" dirty="0" smtClean="0"/>
              <a:t>ixed size.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Separate streamlines </a:t>
            </a:r>
          </a:p>
          <a:p>
            <a:r>
              <a:rPr lang="en-US" dirty="0" smtClean="0"/>
              <a:t>of different length.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856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" name="Straight Connector 76"/>
          <p:cNvCxnSpPr>
            <a:stCxn id="47" idx="2"/>
          </p:cNvCxnSpPr>
          <p:nvPr/>
        </p:nvCxnSpPr>
        <p:spPr>
          <a:xfrm flipH="1" flipV="1">
            <a:off x="1473741" y="5277240"/>
            <a:ext cx="1088751" cy="59695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6475" y="-40954"/>
            <a:ext cx="8947525" cy="890589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Streamline distances – which one to use ? 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60000">
            <a:off x="5269567" y="814408"/>
            <a:ext cx="3201520" cy="245561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79198" y="927321"/>
            <a:ext cx="4572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Minimum Direct </a:t>
            </a:r>
            <a:r>
              <a:rPr lang="en-US" dirty="0" smtClean="0"/>
              <a:t>Flipped (MDF) distance </a:t>
            </a:r>
          </a:p>
          <a:p>
            <a:r>
              <a:rPr lang="en-US" dirty="0" smtClean="0"/>
              <a:t>	     </a:t>
            </a:r>
            <a:r>
              <a:rPr lang="en-US" dirty="0" err="1" smtClean="0"/>
              <a:t>Garyfallidis</a:t>
            </a:r>
            <a:r>
              <a:rPr lang="en-US" dirty="0" smtClean="0"/>
              <a:t> et al., Frontiers 2012</a:t>
            </a:r>
            <a:endParaRPr lang="en-US" dirty="0"/>
          </a:p>
          <a:p>
            <a:r>
              <a:rPr lang="en-US" dirty="0" smtClean="0"/>
              <a:t>                   min(</a:t>
            </a:r>
            <a:r>
              <a:rPr lang="en-US" dirty="0" err="1" smtClean="0"/>
              <a:t>d</a:t>
            </a:r>
            <a:r>
              <a:rPr lang="en-US" sz="1400" dirty="0" err="1" smtClean="0"/>
              <a:t>direct</a:t>
            </a:r>
            <a:r>
              <a:rPr lang="en-US" dirty="0"/>
              <a:t>, </a:t>
            </a:r>
            <a:r>
              <a:rPr lang="en-US" dirty="0" err="1" smtClean="0"/>
              <a:t>d</a:t>
            </a:r>
            <a:r>
              <a:rPr lang="en-US" sz="1400" dirty="0" err="1" smtClean="0"/>
              <a:t>flipped</a:t>
            </a:r>
            <a:r>
              <a:rPr lang="en-US" dirty="0" smtClean="0"/>
              <a:t>)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Fast to compute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Symmetric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Metric distance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Values from 0 to </a:t>
            </a:r>
            <a:r>
              <a:rPr lang="en-US" dirty="0" err="1" smtClean="0"/>
              <a:t>Inf</a:t>
            </a:r>
            <a:r>
              <a:rPr lang="en-US" dirty="0"/>
              <a:t> </a:t>
            </a:r>
            <a:r>
              <a:rPr lang="en-US" dirty="0" smtClean="0"/>
              <a:t>in </a:t>
            </a:r>
            <a:r>
              <a:rPr lang="en-US" dirty="0" err="1" smtClean="0"/>
              <a:t>millimetres</a:t>
            </a:r>
            <a:endParaRPr lang="en-US" dirty="0" smtClean="0"/>
          </a:p>
        </p:txBody>
      </p:sp>
      <p:grpSp>
        <p:nvGrpSpPr>
          <p:cNvPr id="10" name="Group 2"/>
          <p:cNvGrpSpPr>
            <a:grpSpLocks/>
          </p:cNvGrpSpPr>
          <p:nvPr/>
        </p:nvGrpSpPr>
        <p:grpSpPr bwMode="auto">
          <a:xfrm>
            <a:off x="574336" y="4462604"/>
            <a:ext cx="3186272" cy="877784"/>
            <a:chOff x="3766" y="1024"/>
            <a:chExt cx="1952" cy="519"/>
          </a:xfrm>
        </p:grpSpPr>
        <p:sp>
          <p:nvSpPr>
            <p:cNvPr id="11" name="Freeform 3"/>
            <p:cNvSpPr>
              <a:spLocks/>
            </p:cNvSpPr>
            <p:nvPr/>
          </p:nvSpPr>
          <p:spPr bwMode="auto">
            <a:xfrm>
              <a:off x="3787" y="1043"/>
              <a:ext cx="1917" cy="483"/>
            </a:xfrm>
            <a:custGeom>
              <a:avLst/>
              <a:gdLst>
                <a:gd name="T0" fmla="*/ 0 w 1917"/>
                <a:gd name="T1" fmla="*/ 482 h 483"/>
                <a:gd name="T2" fmla="*/ 272 w 1917"/>
                <a:gd name="T3" fmla="*/ 164 h 483"/>
                <a:gd name="T4" fmla="*/ 653 w 1917"/>
                <a:gd name="T5" fmla="*/ 5 h 483"/>
                <a:gd name="T6" fmla="*/ 1029 w 1917"/>
                <a:gd name="T7" fmla="*/ 197 h 483"/>
                <a:gd name="T8" fmla="*/ 1452 w 1917"/>
                <a:gd name="T9" fmla="*/ 482 h 483"/>
                <a:gd name="T10" fmla="*/ 1917 w 1917"/>
                <a:gd name="T11" fmla="*/ 205 h 4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917"/>
                <a:gd name="T19" fmla="*/ 0 h 483"/>
                <a:gd name="T20" fmla="*/ 1917 w 1917"/>
                <a:gd name="T21" fmla="*/ 483 h 4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917" h="483">
                  <a:moveTo>
                    <a:pt x="0" y="482"/>
                  </a:moveTo>
                  <a:cubicBezTo>
                    <a:pt x="75" y="353"/>
                    <a:pt x="163" y="243"/>
                    <a:pt x="272" y="164"/>
                  </a:cubicBezTo>
                  <a:cubicBezTo>
                    <a:pt x="381" y="85"/>
                    <a:pt x="527" y="0"/>
                    <a:pt x="653" y="5"/>
                  </a:cubicBezTo>
                  <a:cubicBezTo>
                    <a:pt x="779" y="10"/>
                    <a:pt x="896" y="117"/>
                    <a:pt x="1029" y="197"/>
                  </a:cubicBezTo>
                  <a:cubicBezTo>
                    <a:pt x="1162" y="277"/>
                    <a:pt x="1304" y="481"/>
                    <a:pt x="1452" y="482"/>
                  </a:cubicBezTo>
                  <a:cubicBezTo>
                    <a:pt x="1600" y="483"/>
                    <a:pt x="1820" y="263"/>
                    <a:pt x="1917" y="205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2" name="Oval 4"/>
            <p:cNvSpPr>
              <a:spLocks noChangeArrowheads="1"/>
            </p:cNvSpPr>
            <p:nvPr/>
          </p:nvSpPr>
          <p:spPr bwMode="auto">
            <a:xfrm>
              <a:off x="3766" y="149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3" name="Oval 5"/>
            <p:cNvSpPr>
              <a:spLocks noChangeArrowheads="1"/>
            </p:cNvSpPr>
            <p:nvPr/>
          </p:nvSpPr>
          <p:spPr bwMode="auto">
            <a:xfrm>
              <a:off x="3839" y="138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4" name="Oval 6"/>
            <p:cNvSpPr>
              <a:spLocks noChangeArrowheads="1"/>
            </p:cNvSpPr>
            <p:nvPr/>
          </p:nvSpPr>
          <p:spPr bwMode="auto">
            <a:xfrm>
              <a:off x="3920" y="129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5" name="Oval 7"/>
            <p:cNvSpPr>
              <a:spLocks noChangeArrowheads="1"/>
            </p:cNvSpPr>
            <p:nvPr/>
          </p:nvSpPr>
          <p:spPr bwMode="auto">
            <a:xfrm>
              <a:off x="4004" y="121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" name="Oval 8"/>
            <p:cNvSpPr>
              <a:spLocks noChangeArrowheads="1"/>
            </p:cNvSpPr>
            <p:nvPr/>
          </p:nvSpPr>
          <p:spPr bwMode="auto">
            <a:xfrm>
              <a:off x="4094" y="114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" name="Oval 9"/>
            <p:cNvSpPr>
              <a:spLocks noChangeArrowheads="1"/>
            </p:cNvSpPr>
            <p:nvPr/>
          </p:nvSpPr>
          <p:spPr bwMode="auto">
            <a:xfrm>
              <a:off x="4196" y="108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" name="Oval 10"/>
            <p:cNvSpPr>
              <a:spLocks noChangeArrowheads="1"/>
            </p:cNvSpPr>
            <p:nvPr/>
          </p:nvSpPr>
          <p:spPr bwMode="auto">
            <a:xfrm>
              <a:off x="4310" y="103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" name="Oval 11"/>
            <p:cNvSpPr>
              <a:spLocks noChangeArrowheads="1"/>
            </p:cNvSpPr>
            <p:nvPr/>
          </p:nvSpPr>
          <p:spPr bwMode="auto">
            <a:xfrm>
              <a:off x="4436" y="102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0" name="Oval 12"/>
            <p:cNvSpPr>
              <a:spLocks noChangeArrowheads="1"/>
            </p:cNvSpPr>
            <p:nvPr/>
          </p:nvSpPr>
          <p:spPr bwMode="auto">
            <a:xfrm>
              <a:off x="4544" y="106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1" name="Oval 13"/>
            <p:cNvSpPr>
              <a:spLocks noChangeArrowheads="1"/>
            </p:cNvSpPr>
            <p:nvPr/>
          </p:nvSpPr>
          <p:spPr bwMode="auto">
            <a:xfrm>
              <a:off x="4655" y="112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2" name="Oval 14"/>
            <p:cNvSpPr>
              <a:spLocks noChangeArrowheads="1"/>
            </p:cNvSpPr>
            <p:nvPr/>
          </p:nvSpPr>
          <p:spPr bwMode="auto">
            <a:xfrm>
              <a:off x="4757" y="11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3" name="Oval 15"/>
            <p:cNvSpPr>
              <a:spLocks noChangeArrowheads="1"/>
            </p:cNvSpPr>
            <p:nvPr/>
          </p:nvSpPr>
          <p:spPr bwMode="auto">
            <a:xfrm>
              <a:off x="4853" y="1255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4" name="Oval 16"/>
            <p:cNvSpPr>
              <a:spLocks noChangeArrowheads="1"/>
            </p:cNvSpPr>
            <p:nvPr/>
          </p:nvSpPr>
          <p:spPr bwMode="auto">
            <a:xfrm>
              <a:off x="4946" y="133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5" name="Oval 17"/>
            <p:cNvSpPr>
              <a:spLocks noChangeArrowheads="1"/>
            </p:cNvSpPr>
            <p:nvPr/>
          </p:nvSpPr>
          <p:spPr bwMode="auto">
            <a:xfrm>
              <a:off x="5039" y="141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6" name="Oval 18"/>
            <p:cNvSpPr>
              <a:spLocks noChangeArrowheads="1"/>
            </p:cNvSpPr>
            <p:nvPr/>
          </p:nvSpPr>
          <p:spPr bwMode="auto">
            <a:xfrm>
              <a:off x="5138" y="148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7" name="Oval 19"/>
            <p:cNvSpPr>
              <a:spLocks noChangeArrowheads="1"/>
            </p:cNvSpPr>
            <p:nvPr/>
          </p:nvSpPr>
          <p:spPr bwMode="auto">
            <a:xfrm>
              <a:off x="5270" y="14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8" name="Oval 20"/>
            <p:cNvSpPr>
              <a:spLocks noChangeArrowheads="1"/>
            </p:cNvSpPr>
            <p:nvPr/>
          </p:nvSpPr>
          <p:spPr bwMode="auto">
            <a:xfrm>
              <a:off x="5378" y="143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9" name="Oval 21"/>
            <p:cNvSpPr>
              <a:spLocks noChangeArrowheads="1"/>
            </p:cNvSpPr>
            <p:nvPr/>
          </p:nvSpPr>
          <p:spPr bwMode="auto">
            <a:xfrm>
              <a:off x="5489" y="1369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0" name="Oval 22"/>
            <p:cNvSpPr>
              <a:spLocks noChangeArrowheads="1"/>
            </p:cNvSpPr>
            <p:nvPr/>
          </p:nvSpPr>
          <p:spPr bwMode="auto">
            <a:xfrm>
              <a:off x="5591" y="129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1" name="Oval 23"/>
            <p:cNvSpPr>
              <a:spLocks noChangeArrowheads="1"/>
            </p:cNvSpPr>
            <p:nvPr/>
          </p:nvSpPr>
          <p:spPr bwMode="auto">
            <a:xfrm>
              <a:off x="5672" y="122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grpSp>
        <p:nvGrpSpPr>
          <p:cNvPr id="32" name="Group 2"/>
          <p:cNvGrpSpPr>
            <a:grpSpLocks/>
          </p:cNvGrpSpPr>
          <p:nvPr/>
        </p:nvGrpSpPr>
        <p:grpSpPr bwMode="auto">
          <a:xfrm>
            <a:off x="536793" y="5241648"/>
            <a:ext cx="3186272" cy="864256"/>
            <a:chOff x="3766" y="1032"/>
            <a:chExt cx="1952" cy="511"/>
          </a:xfrm>
        </p:grpSpPr>
        <p:sp>
          <p:nvSpPr>
            <p:cNvPr id="33" name="Freeform 3"/>
            <p:cNvSpPr>
              <a:spLocks/>
            </p:cNvSpPr>
            <p:nvPr/>
          </p:nvSpPr>
          <p:spPr bwMode="auto">
            <a:xfrm>
              <a:off x="3787" y="1043"/>
              <a:ext cx="1917" cy="483"/>
            </a:xfrm>
            <a:custGeom>
              <a:avLst/>
              <a:gdLst>
                <a:gd name="T0" fmla="*/ 0 w 1917"/>
                <a:gd name="T1" fmla="*/ 482 h 483"/>
                <a:gd name="T2" fmla="*/ 272 w 1917"/>
                <a:gd name="T3" fmla="*/ 164 h 483"/>
                <a:gd name="T4" fmla="*/ 653 w 1917"/>
                <a:gd name="T5" fmla="*/ 5 h 483"/>
                <a:gd name="T6" fmla="*/ 1029 w 1917"/>
                <a:gd name="T7" fmla="*/ 197 h 483"/>
                <a:gd name="T8" fmla="*/ 1452 w 1917"/>
                <a:gd name="T9" fmla="*/ 482 h 483"/>
                <a:gd name="T10" fmla="*/ 1917 w 1917"/>
                <a:gd name="T11" fmla="*/ 205 h 4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917"/>
                <a:gd name="T19" fmla="*/ 0 h 483"/>
                <a:gd name="T20" fmla="*/ 1917 w 1917"/>
                <a:gd name="T21" fmla="*/ 483 h 4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917" h="483">
                  <a:moveTo>
                    <a:pt x="0" y="482"/>
                  </a:moveTo>
                  <a:cubicBezTo>
                    <a:pt x="75" y="353"/>
                    <a:pt x="163" y="243"/>
                    <a:pt x="272" y="164"/>
                  </a:cubicBezTo>
                  <a:cubicBezTo>
                    <a:pt x="381" y="85"/>
                    <a:pt x="527" y="0"/>
                    <a:pt x="653" y="5"/>
                  </a:cubicBezTo>
                  <a:cubicBezTo>
                    <a:pt x="779" y="10"/>
                    <a:pt x="896" y="117"/>
                    <a:pt x="1029" y="197"/>
                  </a:cubicBezTo>
                  <a:cubicBezTo>
                    <a:pt x="1162" y="277"/>
                    <a:pt x="1304" y="481"/>
                    <a:pt x="1452" y="482"/>
                  </a:cubicBezTo>
                  <a:cubicBezTo>
                    <a:pt x="1600" y="483"/>
                    <a:pt x="1820" y="263"/>
                    <a:pt x="1917" y="205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4" name="Oval 4"/>
            <p:cNvSpPr>
              <a:spLocks noChangeArrowheads="1"/>
            </p:cNvSpPr>
            <p:nvPr/>
          </p:nvSpPr>
          <p:spPr bwMode="auto">
            <a:xfrm>
              <a:off x="3766" y="149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1" name="Oval 11"/>
            <p:cNvSpPr>
              <a:spLocks noChangeArrowheads="1"/>
            </p:cNvSpPr>
            <p:nvPr/>
          </p:nvSpPr>
          <p:spPr bwMode="auto">
            <a:xfrm>
              <a:off x="4317" y="103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7" name="Oval 17"/>
            <p:cNvSpPr>
              <a:spLocks noChangeArrowheads="1"/>
            </p:cNvSpPr>
            <p:nvPr/>
          </p:nvSpPr>
          <p:spPr bwMode="auto">
            <a:xfrm>
              <a:off x="5007" y="138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53" name="Oval 23"/>
            <p:cNvSpPr>
              <a:spLocks noChangeArrowheads="1"/>
            </p:cNvSpPr>
            <p:nvPr/>
          </p:nvSpPr>
          <p:spPr bwMode="auto">
            <a:xfrm>
              <a:off x="5672" y="122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grpSp>
        <p:nvGrpSpPr>
          <p:cNvPr id="54" name="Group 2"/>
          <p:cNvGrpSpPr>
            <a:grpSpLocks/>
          </p:cNvGrpSpPr>
          <p:nvPr/>
        </p:nvGrpSpPr>
        <p:grpSpPr bwMode="auto">
          <a:xfrm>
            <a:off x="4711556" y="3671560"/>
            <a:ext cx="3186272" cy="877784"/>
            <a:chOff x="3766" y="1024"/>
            <a:chExt cx="1952" cy="519"/>
          </a:xfrm>
        </p:grpSpPr>
        <p:sp>
          <p:nvSpPr>
            <p:cNvPr id="55" name="Freeform 3"/>
            <p:cNvSpPr>
              <a:spLocks/>
            </p:cNvSpPr>
            <p:nvPr/>
          </p:nvSpPr>
          <p:spPr bwMode="auto">
            <a:xfrm>
              <a:off x="3787" y="1043"/>
              <a:ext cx="1917" cy="483"/>
            </a:xfrm>
            <a:custGeom>
              <a:avLst/>
              <a:gdLst>
                <a:gd name="T0" fmla="*/ 0 w 1917"/>
                <a:gd name="T1" fmla="*/ 482 h 483"/>
                <a:gd name="T2" fmla="*/ 272 w 1917"/>
                <a:gd name="T3" fmla="*/ 164 h 483"/>
                <a:gd name="T4" fmla="*/ 653 w 1917"/>
                <a:gd name="T5" fmla="*/ 5 h 483"/>
                <a:gd name="T6" fmla="*/ 1029 w 1917"/>
                <a:gd name="T7" fmla="*/ 197 h 483"/>
                <a:gd name="T8" fmla="*/ 1452 w 1917"/>
                <a:gd name="T9" fmla="*/ 482 h 483"/>
                <a:gd name="T10" fmla="*/ 1917 w 1917"/>
                <a:gd name="T11" fmla="*/ 205 h 4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917"/>
                <a:gd name="T19" fmla="*/ 0 h 483"/>
                <a:gd name="T20" fmla="*/ 1917 w 1917"/>
                <a:gd name="T21" fmla="*/ 483 h 4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917" h="483">
                  <a:moveTo>
                    <a:pt x="0" y="482"/>
                  </a:moveTo>
                  <a:cubicBezTo>
                    <a:pt x="75" y="353"/>
                    <a:pt x="163" y="243"/>
                    <a:pt x="272" y="164"/>
                  </a:cubicBezTo>
                  <a:cubicBezTo>
                    <a:pt x="381" y="85"/>
                    <a:pt x="527" y="0"/>
                    <a:pt x="653" y="5"/>
                  </a:cubicBezTo>
                  <a:cubicBezTo>
                    <a:pt x="779" y="10"/>
                    <a:pt x="896" y="117"/>
                    <a:pt x="1029" y="197"/>
                  </a:cubicBezTo>
                  <a:cubicBezTo>
                    <a:pt x="1162" y="277"/>
                    <a:pt x="1304" y="481"/>
                    <a:pt x="1452" y="482"/>
                  </a:cubicBezTo>
                  <a:cubicBezTo>
                    <a:pt x="1600" y="483"/>
                    <a:pt x="1820" y="263"/>
                    <a:pt x="1917" y="205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56" name="Oval 4"/>
            <p:cNvSpPr>
              <a:spLocks noChangeArrowheads="1"/>
            </p:cNvSpPr>
            <p:nvPr/>
          </p:nvSpPr>
          <p:spPr bwMode="auto">
            <a:xfrm>
              <a:off x="3766" y="149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57" name="Oval 5"/>
            <p:cNvSpPr>
              <a:spLocks noChangeArrowheads="1"/>
            </p:cNvSpPr>
            <p:nvPr/>
          </p:nvSpPr>
          <p:spPr bwMode="auto">
            <a:xfrm>
              <a:off x="3839" y="138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58" name="Oval 6"/>
            <p:cNvSpPr>
              <a:spLocks noChangeArrowheads="1"/>
            </p:cNvSpPr>
            <p:nvPr/>
          </p:nvSpPr>
          <p:spPr bwMode="auto">
            <a:xfrm>
              <a:off x="3920" y="129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59" name="Oval 7"/>
            <p:cNvSpPr>
              <a:spLocks noChangeArrowheads="1"/>
            </p:cNvSpPr>
            <p:nvPr/>
          </p:nvSpPr>
          <p:spPr bwMode="auto">
            <a:xfrm>
              <a:off x="4004" y="121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0" name="Oval 8"/>
            <p:cNvSpPr>
              <a:spLocks noChangeArrowheads="1"/>
            </p:cNvSpPr>
            <p:nvPr/>
          </p:nvSpPr>
          <p:spPr bwMode="auto">
            <a:xfrm>
              <a:off x="4094" y="114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1" name="Oval 9"/>
            <p:cNvSpPr>
              <a:spLocks noChangeArrowheads="1"/>
            </p:cNvSpPr>
            <p:nvPr/>
          </p:nvSpPr>
          <p:spPr bwMode="auto">
            <a:xfrm>
              <a:off x="4196" y="108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2" name="Oval 10"/>
            <p:cNvSpPr>
              <a:spLocks noChangeArrowheads="1"/>
            </p:cNvSpPr>
            <p:nvPr/>
          </p:nvSpPr>
          <p:spPr bwMode="auto">
            <a:xfrm>
              <a:off x="4310" y="103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3" name="Oval 11"/>
            <p:cNvSpPr>
              <a:spLocks noChangeArrowheads="1"/>
            </p:cNvSpPr>
            <p:nvPr/>
          </p:nvSpPr>
          <p:spPr bwMode="auto">
            <a:xfrm>
              <a:off x="4436" y="102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4" name="Oval 12"/>
            <p:cNvSpPr>
              <a:spLocks noChangeArrowheads="1"/>
            </p:cNvSpPr>
            <p:nvPr/>
          </p:nvSpPr>
          <p:spPr bwMode="auto">
            <a:xfrm>
              <a:off x="4544" y="106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5" name="Oval 13"/>
            <p:cNvSpPr>
              <a:spLocks noChangeArrowheads="1"/>
            </p:cNvSpPr>
            <p:nvPr/>
          </p:nvSpPr>
          <p:spPr bwMode="auto">
            <a:xfrm>
              <a:off x="4655" y="112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6" name="Oval 14"/>
            <p:cNvSpPr>
              <a:spLocks noChangeArrowheads="1"/>
            </p:cNvSpPr>
            <p:nvPr/>
          </p:nvSpPr>
          <p:spPr bwMode="auto">
            <a:xfrm>
              <a:off x="4757" y="11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7" name="Oval 15"/>
            <p:cNvSpPr>
              <a:spLocks noChangeArrowheads="1"/>
            </p:cNvSpPr>
            <p:nvPr/>
          </p:nvSpPr>
          <p:spPr bwMode="auto">
            <a:xfrm>
              <a:off x="4853" y="1255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8" name="Oval 16"/>
            <p:cNvSpPr>
              <a:spLocks noChangeArrowheads="1"/>
            </p:cNvSpPr>
            <p:nvPr/>
          </p:nvSpPr>
          <p:spPr bwMode="auto">
            <a:xfrm>
              <a:off x="4946" y="133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9" name="Oval 17"/>
            <p:cNvSpPr>
              <a:spLocks noChangeArrowheads="1"/>
            </p:cNvSpPr>
            <p:nvPr/>
          </p:nvSpPr>
          <p:spPr bwMode="auto">
            <a:xfrm>
              <a:off x="5039" y="141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0" name="Oval 18"/>
            <p:cNvSpPr>
              <a:spLocks noChangeArrowheads="1"/>
            </p:cNvSpPr>
            <p:nvPr/>
          </p:nvSpPr>
          <p:spPr bwMode="auto">
            <a:xfrm>
              <a:off x="5138" y="148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1" name="Oval 19"/>
            <p:cNvSpPr>
              <a:spLocks noChangeArrowheads="1"/>
            </p:cNvSpPr>
            <p:nvPr/>
          </p:nvSpPr>
          <p:spPr bwMode="auto">
            <a:xfrm>
              <a:off x="5270" y="14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2" name="Oval 20"/>
            <p:cNvSpPr>
              <a:spLocks noChangeArrowheads="1"/>
            </p:cNvSpPr>
            <p:nvPr/>
          </p:nvSpPr>
          <p:spPr bwMode="auto">
            <a:xfrm>
              <a:off x="5378" y="143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3" name="Oval 21"/>
            <p:cNvSpPr>
              <a:spLocks noChangeArrowheads="1"/>
            </p:cNvSpPr>
            <p:nvPr/>
          </p:nvSpPr>
          <p:spPr bwMode="auto">
            <a:xfrm>
              <a:off x="5489" y="1369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4" name="Oval 22"/>
            <p:cNvSpPr>
              <a:spLocks noChangeArrowheads="1"/>
            </p:cNvSpPr>
            <p:nvPr/>
          </p:nvSpPr>
          <p:spPr bwMode="auto">
            <a:xfrm>
              <a:off x="5591" y="129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5" name="Oval 23"/>
            <p:cNvSpPr>
              <a:spLocks noChangeArrowheads="1"/>
            </p:cNvSpPr>
            <p:nvPr/>
          </p:nvSpPr>
          <p:spPr bwMode="auto">
            <a:xfrm>
              <a:off x="5672" y="122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cxnSp>
        <p:nvCxnSpPr>
          <p:cNvPr id="7" name="Straight Connector 6"/>
          <p:cNvCxnSpPr/>
          <p:nvPr/>
        </p:nvCxnSpPr>
        <p:spPr>
          <a:xfrm flipV="1">
            <a:off x="570656" y="5305912"/>
            <a:ext cx="874934" cy="776316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>
            <a:stCxn id="47" idx="6"/>
            <a:endCxn id="53" idx="2"/>
          </p:cNvCxnSpPr>
          <p:nvPr/>
        </p:nvCxnSpPr>
        <p:spPr>
          <a:xfrm flipV="1">
            <a:off x="2637578" y="5612043"/>
            <a:ext cx="1010401" cy="262152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8" name="Group 2"/>
          <p:cNvGrpSpPr>
            <a:grpSpLocks/>
          </p:cNvGrpSpPr>
          <p:nvPr/>
        </p:nvGrpSpPr>
        <p:grpSpPr bwMode="auto">
          <a:xfrm>
            <a:off x="4755889" y="4012607"/>
            <a:ext cx="3006458" cy="805513"/>
            <a:chOff x="3766" y="1024"/>
            <a:chExt cx="1952" cy="519"/>
          </a:xfrm>
        </p:grpSpPr>
        <p:sp>
          <p:nvSpPr>
            <p:cNvPr id="89" name="Freeform 3"/>
            <p:cNvSpPr>
              <a:spLocks/>
            </p:cNvSpPr>
            <p:nvPr/>
          </p:nvSpPr>
          <p:spPr bwMode="auto">
            <a:xfrm>
              <a:off x="3787" y="1043"/>
              <a:ext cx="1917" cy="483"/>
            </a:xfrm>
            <a:custGeom>
              <a:avLst/>
              <a:gdLst>
                <a:gd name="T0" fmla="*/ 0 w 1917"/>
                <a:gd name="T1" fmla="*/ 482 h 483"/>
                <a:gd name="T2" fmla="*/ 272 w 1917"/>
                <a:gd name="T3" fmla="*/ 164 h 483"/>
                <a:gd name="T4" fmla="*/ 653 w 1917"/>
                <a:gd name="T5" fmla="*/ 5 h 483"/>
                <a:gd name="T6" fmla="*/ 1029 w 1917"/>
                <a:gd name="T7" fmla="*/ 197 h 483"/>
                <a:gd name="T8" fmla="*/ 1452 w 1917"/>
                <a:gd name="T9" fmla="*/ 482 h 483"/>
                <a:gd name="T10" fmla="*/ 1917 w 1917"/>
                <a:gd name="T11" fmla="*/ 205 h 4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917"/>
                <a:gd name="T19" fmla="*/ 0 h 483"/>
                <a:gd name="T20" fmla="*/ 1917 w 1917"/>
                <a:gd name="T21" fmla="*/ 483 h 4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917" h="483">
                  <a:moveTo>
                    <a:pt x="0" y="482"/>
                  </a:moveTo>
                  <a:cubicBezTo>
                    <a:pt x="75" y="353"/>
                    <a:pt x="163" y="243"/>
                    <a:pt x="272" y="164"/>
                  </a:cubicBezTo>
                  <a:cubicBezTo>
                    <a:pt x="381" y="85"/>
                    <a:pt x="527" y="0"/>
                    <a:pt x="653" y="5"/>
                  </a:cubicBezTo>
                  <a:cubicBezTo>
                    <a:pt x="779" y="10"/>
                    <a:pt x="896" y="117"/>
                    <a:pt x="1029" y="197"/>
                  </a:cubicBezTo>
                  <a:cubicBezTo>
                    <a:pt x="1162" y="277"/>
                    <a:pt x="1304" y="481"/>
                    <a:pt x="1452" y="482"/>
                  </a:cubicBezTo>
                  <a:cubicBezTo>
                    <a:pt x="1600" y="483"/>
                    <a:pt x="1820" y="263"/>
                    <a:pt x="1917" y="205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454729"/>
              <a:endParaRPr lang="en-US" sz="2000" dirty="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90" name="Oval 4"/>
            <p:cNvSpPr>
              <a:spLocks noChangeArrowheads="1"/>
            </p:cNvSpPr>
            <p:nvPr/>
          </p:nvSpPr>
          <p:spPr bwMode="auto">
            <a:xfrm>
              <a:off x="3766" y="149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91" name="Oval 5"/>
            <p:cNvSpPr>
              <a:spLocks noChangeArrowheads="1"/>
            </p:cNvSpPr>
            <p:nvPr/>
          </p:nvSpPr>
          <p:spPr bwMode="auto">
            <a:xfrm>
              <a:off x="3839" y="138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92" name="Oval 6"/>
            <p:cNvSpPr>
              <a:spLocks noChangeArrowheads="1"/>
            </p:cNvSpPr>
            <p:nvPr/>
          </p:nvSpPr>
          <p:spPr bwMode="auto">
            <a:xfrm>
              <a:off x="3920" y="129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93" name="Oval 7"/>
            <p:cNvSpPr>
              <a:spLocks noChangeArrowheads="1"/>
            </p:cNvSpPr>
            <p:nvPr/>
          </p:nvSpPr>
          <p:spPr bwMode="auto">
            <a:xfrm>
              <a:off x="4004" y="121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94" name="Oval 8"/>
            <p:cNvSpPr>
              <a:spLocks noChangeArrowheads="1"/>
            </p:cNvSpPr>
            <p:nvPr/>
          </p:nvSpPr>
          <p:spPr bwMode="auto">
            <a:xfrm>
              <a:off x="4094" y="114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95" name="Oval 9"/>
            <p:cNvSpPr>
              <a:spLocks noChangeArrowheads="1"/>
            </p:cNvSpPr>
            <p:nvPr/>
          </p:nvSpPr>
          <p:spPr bwMode="auto">
            <a:xfrm>
              <a:off x="4196" y="108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96" name="Oval 10"/>
            <p:cNvSpPr>
              <a:spLocks noChangeArrowheads="1"/>
            </p:cNvSpPr>
            <p:nvPr/>
          </p:nvSpPr>
          <p:spPr bwMode="auto">
            <a:xfrm>
              <a:off x="4310" y="103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97" name="Oval 11"/>
            <p:cNvSpPr>
              <a:spLocks noChangeArrowheads="1"/>
            </p:cNvSpPr>
            <p:nvPr/>
          </p:nvSpPr>
          <p:spPr bwMode="auto">
            <a:xfrm>
              <a:off x="4436" y="102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98" name="Oval 12"/>
            <p:cNvSpPr>
              <a:spLocks noChangeArrowheads="1"/>
            </p:cNvSpPr>
            <p:nvPr/>
          </p:nvSpPr>
          <p:spPr bwMode="auto">
            <a:xfrm>
              <a:off x="4544" y="106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99" name="Oval 13"/>
            <p:cNvSpPr>
              <a:spLocks noChangeArrowheads="1"/>
            </p:cNvSpPr>
            <p:nvPr/>
          </p:nvSpPr>
          <p:spPr bwMode="auto">
            <a:xfrm>
              <a:off x="4655" y="112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00" name="Oval 14"/>
            <p:cNvSpPr>
              <a:spLocks noChangeArrowheads="1"/>
            </p:cNvSpPr>
            <p:nvPr/>
          </p:nvSpPr>
          <p:spPr bwMode="auto">
            <a:xfrm>
              <a:off x="4757" y="11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01" name="Oval 15"/>
            <p:cNvSpPr>
              <a:spLocks noChangeArrowheads="1"/>
            </p:cNvSpPr>
            <p:nvPr/>
          </p:nvSpPr>
          <p:spPr bwMode="auto">
            <a:xfrm>
              <a:off x="4853" y="1255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02" name="Oval 16"/>
            <p:cNvSpPr>
              <a:spLocks noChangeArrowheads="1"/>
            </p:cNvSpPr>
            <p:nvPr/>
          </p:nvSpPr>
          <p:spPr bwMode="auto">
            <a:xfrm>
              <a:off x="4946" y="133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03" name="Oval 17"/>
            <p:cNvSpPr>
              <a:spLocks noChangeArrowheads="1"/>
            </p:cNvSpPr>
            <p:nvPr/>
          </p:nvSpPr>
          <p:spPr bwMode="auto">
            <a:xfrm>
              <a:off x="5039" y="141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04" name="Oval 18"/>
            <p:cNvSpPr>
              <a:spLocks noChangeArrowheads="1"/>
            </p:cNvSpPr>
            <p:nvPr/>
          </p:nvSpPr>
          <p:spPr bwMode="auto">
            <a:xfrm>
              <a:off x="5138" y="148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05" name="Oval 19"/>
            <p:cNvSpPr>
              <a:spLocks noChangeArrowheads="1"/>
            </p:cNvSpPr>
            <p:nvPr/>
          </p:nvSpPr>
          <p:spPr bwMode="auto">
            <a:xfrm>
              <a:off x="5270" y="14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06" name="Oval 20"/>
            <p:cNvSpPr>
              <a:spLocks noChangeArrowheads="1"/>
            </p:cNvSpPr>
            <p:nvPr/>
          </p:nvSpPr>
          <p:spPr bwMode="auto">
            <a:xfrm>
              <a:off x="5378" y="143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07" name="Oval 21"/>
            <p:cNvSpPr>
              <a:spLocks noChangeArrowheads="1"/>
            </p:cNvSpPr>
            <p:nvPr/>
          </p:nvSpPr>
          <p:spPr bwMode="auto">
            <a:xfrm>
              <a:off x="5489" y="1369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08" name="Oval 22"/>
            <p:cNvSpPr>
              <a:spLocks noChangeArrowheads="1"/>
            </p:cNvSpPr>
            <p:nvPr/>
          </p:nvSpPr>
          <p:spPr bwMode="auto">
            <a:xfrm>
              <a:off x="5591" y="129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09" name="Oval 23"/>
            <p:cNvSpPr>
              <a:spLocks noChangeArrowheads="1"/>
            </p:cNvSpPr>
            <p:nvPr/>
          </p:nvSpPr>
          <p:spPr bwMode="auto">
            <a:xfrm>
              <a:off x="5672" y="122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grpSp>
        <p:nvGrpSpPr>
          <p:cNvPr id="154" name="Group 2"/>
          <p:cNvGrpSpPr>
            <a:grpSpLocks/>
          </p:cNvGrpSpPr>
          <p:nvPr/>
        </p:nvGrpSpPr>
        <p:grpSpPr bwMode="auto">
          <a:xfrm>
            <a:off x="4756953" y="4830579"/>
            <a:ext cx="3186272" cy="877784"/>
            <a:chOff x="3766" y="1024"/>
            <a:chExt cx="1952" cy="519"/>
          </a:xfrm>
        </p:grpSpPr>
        <p:sp>
          <p:nvSpPr>
            <p:cNvPr id="155" name="Freeform 3"/>
            <p:cNvSpPr>
              <a:spLocks/>
            </p:cNvSpPr>
            <p:nvPr/>
          </p:nvSpPr>
          <p:spPr bwMode="auto">
            <a:xfrm>
              <a:off x="3787" y="1043"/>
              <a:ext cx="1917" cy="483"/>
            </a:xfrm>
            <a:custGeom>
              <a:avLst/>
              <a:gdLst>
                <a:gd name="T0" fmla="*/ 0 w 1917"/>
                <a:gd name="T1" fmla="*/ 482 h 483"/>
                <a:gd name="T2" fmla="*/ 272 w 1917"/>
                <a:gd name="T3" fmla="*/ 164 h 483"/>
                <a:gd name="T4" fmla="*/ 653 w 1917"/>
                <a:gd name="T5" fmla="*/ 5 h 483"/>
                <a:gd name="T6" fmla="*/ 1029 w 1917"/>
                <a:gd name="T7" fmla="*/ 197 h 483"/>
                <a:gd name="T8" fmla="*/ 1452 w 1917"/>
                <a:gd name="T9" fmla="*/ 482 h 483"/>
                <a:gd name="T10" fmla="*/ 1917 w 1917"/>
                <a:gd name="T11" fmla="*/ 205 h 4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917"/>
                <a:gd name="T19" fmla="*/ 0 h 483"/>
                <a:gd name="T20" fmla="*/ 1917 w 1917"/>
                <a:gd name="T21" fmla="*/ 483 h 4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917" h="483">
                  <a:moveTo>
                    <a:pt x="0" y="482"/>
                  </a:moveTo>
                  <a:cubicBezTo>
                    <a:pt x="75" y="353"/>
                    <a:pt x="163" y="243"/>
                    <a:pt x="272" y="164"/>
                  </a:cubicBezTo>
                  <a:cubicBezTo>
                    <a:pt x="381" y="85"/>
                    <a:pt x="527" y="0"/>
                    <a:pt x="653" y="5"/>
                  </a:cubicBezTo>
                  <a:cubicBezTo>
                    <a:pt x="779" y="10"/>
                    <a:pt x="896" y="117"/>
                    <a:pt x="1029" y="197"/>
                  </a:cubicBezTo>
                  <a:cubicBezTo>
                    <a:pt x="1162" y="277"/>
                    <a:pt x="1304" y="481"/>
                    <a:pt x="1452" y="482"/>
                  </a:cubicBezTo>
                  <a:cubicBezTo>
                    <a:pt x="1600" y="483"/>
                    <a:pt x="1820" y="263"/>
                    <a:pt x="1917" y="205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56" name="Oval 4"/>
            <p:cNvSpPr>
              <a:spLocks noChangeArrowheads="1"/>
            </p:cNvSpPr>
            <p:nvPr/>
          </p:nvSpPr>
          <p:spPr bwMode="auto">
            <a:xfrm>
              <a:off x="3766" y="149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57" name="Oval 5"/>
            <p:cNvSpPr>
              <a:spLocks noChangeArrowheads="1"/>
            </p:cNvSpPr>
            <p:nvPr/>
          </p:nvSpPr>
          <p:spPr bwMode="auto">
            <a:xfrm>
              <a:off x="3839" y="138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58" name="Oval 6"/>
            <p:cNvSpPr>
              <a:spLocks noChangeArrowheads="1"/>
            </p:cNvSpPr>
            <p:nvPr/>
          </p:nvSpPr>
          <p:spPr bwMode="auto">
            <a:xfrm>
              <a:off x="3920" y="129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59" name="Oval 7"/>
            <p:cNvSpPr>
              <a:spLocks noChangeArrowheads="1"/>
            </p:cNvSpPr>
            <p:nvPr/>
          </p:nvSpPr>
          <p:spPr bwMode="auto">
            <a:xfrm>
              <a:off x="4004" y="121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0" name="Oval 8"/>
            <p:cNvSpPr>
              <a:spLocks noChangeArrowheads="1"/>
            </p:cNvSpPr>
            <p:nvPr/>
          </p:nvSpPr>
          <p:spPr bwMode="auto">
            <a:xfrm>
              <a:off x="4094" y="114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1" name="Oval 9"/>
            <p:cNvSpPr>
              <a:spLocks noChangeArrowheads="1"/>
            </p:cNvSpPr>
            <p:nvPr/>
          </p:nvSpPr>
          <p:spPr bwMode="auto">
            <a:xfrm>
              <a:off x="4196" y="108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2" name="Oval 10"/>
            <p:cNvSpPr>
              <a:spLocks noChangeArrowheads="1"/>
            </p:cNvSpPr>
            <p:nvPr/>
          </p:nvSpPr>
          <p:spPr bwMode="auto">
            <a:xfrm>
              <a:off x="4310" y="103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3" name="Oval 11"/>
            <p:cNvSpPr>
              <a:spLocks noChangeArrowheads="1"/>
            </p:cNvSpPr>
            <p:nvPr/>
          </p:nvSpPr>
          <p:spPr bwMode="auto">
            <a:xfrm>
              <a:off x="4436" y="102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4" name="Oval 12"/>
            <p:cNvSpPr>
              <a:spLocks noChangeArrowheads="1"/>
            </p:cNvSpPr>
            <p:nvPr/>
          </p:nvSpPr>
          <p:spPr bwMode="auto">
            <a:xfrm>
              <a:off x="4544" y="106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5" name="Oval 13"/>
            <p:cNvSpPr>
              <a:spLocks noChangeArrowheads="1"/>
            </p:cNvSpPr>
            <p:nvPr/>
          </p:nvSpPr>
          <p:spPr bwMode="auto">
            <a:xfrm>
              <a:off x="4655" y="112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6" name="Oval 14"/>
            <p:cNvSpPr>
              <a:spLocks noChangeArrowheads="1"/>
            </p:cNvSpPr>
            <p:nvPr/>
          </p:nvSpPr>
          <p:spPr bwMode="auto">
            <a:xfrm>
              <a:off x="4757" y="11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7" name="Oval 15"/>
            <p:cNvSpPr>
              <a:spLocks noChangeArrowheads="1"/>
            </p:cNvSpPr>
            <p:nvPr/>
          </p:nvSpPr>
          <p:spPr bwMode="auto">
            <a:xfrm>
              <a:off x="4853" y="1255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8" name="Oval 16"/>
            <p:cNvSpPr>
              <a:spLocks noChangeArrowheads="1"/>
            </p:cNvSpPr>
            <p:nvPr/>
          </p:nvSpPr>
          <p:spPr bwMode="auto">
            <a:xfrm>
              <a:off x="4946" y="133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9" name="Oval 17"/>
            <p:cNvSpPr>
              <a:spLocks noChangeArrowheads="1"/>
            </p:cNvSpPr>
            <p:nvPr/>
          </p:nvSpPr>
          <p:spPr bwMode="auto">
            <a:xfrm>
              <a:off x="5039" y="141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0" name="Oval 18"/>
            <p:cNvSpPr>
              <a:spLocks noChangeArrowheads="1"/>
            </p:cNvSpPr>
            <p:nvPr/>
          </p:nvSpPr>
          <p:spPr bwMode="auto">
            <a:xfrm>
              <a:off x="5138" y="148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1" name="Oval 19"/>
            <p:cNvSpPr>
              <a:spLocks noChangeArrowheads="1"/>
            </p:cNvSpPr>
            <p:nvPr/>
          </p:nvSpPr>
          <p:spPr bwMode="auto">
            <a:xfrm>
              <a:off x="5270" y="14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2" name="Oval 20"/>
            <p:cNvSpPr>
              <a:spLocks noChangeArrowheads="1"/>
            </p:cNvSpPr>
            <p:nvPr/>
          </p:nvSpPr>
          <p:spPr bwMode="auto">
            <a:xfrm>
              <a:off x="5378" y="143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3" name="Oval 21"/>
            <p:cNvSpPr>
              <a:spLocks noChangeArrowheads="1"/>
            </p:cNvSpPr>
            <p:nvPr/>
          </p:nvSpPr>
          <p:spPr bwMode="auto">
            <a:xfrm>
              <a:off x="5489" y="1369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4" name="Oval 22"/>
            <p:cNvSpPr>
              <a:spLocks noChangeArrowheads="1"/>
            </p:cNvSpPr>
            <p:nvPr/>
          </p:nvSpPr>
          <p:spPr bwMode="auto">
            <a:xfrm>
              <a:off x="5591" y="129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5" name="Oval 23"/>
            <p:cNvSpPr>
              <a:spLocks noChangeArrowheads="1"/>
            </p:cNvSpPr>
            <p:nvPr/>
          </p:nvSpPr>
          <p:spPr bwMode="auto">
            <a:xfrm>
              <a:off x="5672" y="122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grpSp>
        <p:nvGrpSpPr>
          <p:cNvPr id="176" name="Group 2"/>
          <p:cNvGrpSpPr>
            <a:grpSpLocks/>
          </p:cNvGrpSpPr>
          <p:nvPr/>
        </p:nvGrpSpPr>
        <p:grpSpPr bwMode="auto">
          <a:xfrm>
            <a:off x="4591904" y="5486283"/>
            <a:ext cx="4411282" cy="805513"/>
            <a:chOff x="3766" y="1024"/>
            <a:chExt cx="1952" cy="519"/>
          </a:xfrm>
        </p:grpSpPr>
        <p:sp>
          <p:nvSpPr>
            <p:cNvPr id="177" name="Freeform 3"/>
            <p:cNvSpPr>
              <a:spLocks/>
            </p:cNvSpPr>
            <p:nvPr/>
          </p:nvSpPr>
          <p:spPr bwMode="auto">
            <a:xfrm>
              <a:off x="3787" y="1043"/>
              <a:ext cx="1917" cy="483"/>
            </a:xfrm>
            <a:custGeom>
              <a:avLst/>
              <a:gdLst>
                <a:gd name="T0" fmla="*/ 0 w 1917"/>
                <a:gd name="T1" fmla="*/ 482 h 483"/>
                <a:gd name="T2" fmla="*/ 272 w 1917"/>
                <a:gd name="T3" fmla="*/ 164 h 483"/>
                <a:gd name="T4" fmla="*/ 653 w 1917"/>
                <a:gd name="T5" fmla="*/ 5 h 483"/>
                <a:gd name="T6" fmla="*/ 1029 w 1917"/>
                <a:gd name="T7" fmla="*/ 197 h 483"/>
                <a:gd name="T8" fmla="*/ 1452 w 1917"/>
                <a:gd name="T9" fmla="*/ 482 h 483"/>
                <a:gd name="T10" fmla="*/ 1917 w 1917"/>
                <a:gd name="T11" fmla="*/ 205 h 4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917"/>
                <a:gd name="T19" fmla="*/ 0 h 483"/>
                <a:gd name="T20" fmla="*/ 1917 w 1917"/>
                <a:gd name="T21" fmla="*/ 483 h 4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917" h="483">
                  <a:moveTo>
                    <a:pt x="0" y="482"/>
                  </a:moveTo>
                  <a:cubicBezTo>
                    <a:pt x="75" y="353"/>
                    <a:pt x="163" y="243"/>
                    <a:pt x="272" y="164"/>
                  </a:cubicBezTo>
                  <a:cubicBezTo>
                    <a:pt x="381" y="85"/>
                    <a:pt x="527" y="0"/>
                    <a:pt x="653" y="5"/>
                  </a:cubicBezTo>
                  <a:cubicBezTo>
                    <a:pt x="779" y="10"/>
                    <a:pt x="896" y="117"/>
                    <a:pt x="1029" y="197"/>
                  </a:cubicBezTo>
                  <a:cubicBezTo>
                    <a:pt x="1162" y="277"/>
                    <a:pt x="1304" y="481"/>
                    <a:pt x="1452" y="482"/>
                  </a:cubicBezTo>
                  <a:cubicBezTo>
                    <a:pt x="1600" y="483"/>
                    <a:pt x="1820" y="263"/>
                    <a:pt x="1917" y="205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454729"/>
              <a:endParaRPr lang="en-US" sz="2000" dirty="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8" name="Oval 4"/>
            <p:cNvSpPr>
              <a:spLocks noChangeArrowheads="1"/>
            </p:cNvSpPr>
            <p:nvPr/>
          </p:nvSpPr>
          <p:spPr bwMode="auto">
            <a:xfrm>
              <a:off x="3766" y="149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9" name="Oval 5"/>
            <p:cNvSpPr>
              <a:spLocks noChangeArrowheads="1"/>
            </p:cNvSpPr>
            <p:nvPr/>
          </p:nvSpPr>
          <p:spPr bwMode="auto">
            <a:xfrm>
              <a:off x="3839" y="138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0" name="Oval 6"/>
            <p:cNvSpPr>
              <a:spLocks noChangeArrowheads="1"/>
            </p:cNvSpPr>
            <p:nvPr/>
          </p:nvSpPr>
          <p:spPr bwMode="auto">
            <a:xfrm>
              <a:off x="3920" y="129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1" name="Oval 7"/>
            <p:cNvSpPr>
              <a:spLocks noChangeArrowheads="1"/>
            </p:cNvSpPr>
            <p:nvPr/>
          </p:nvSpPr>
          <p:spPr bwMode="auto">
            <a:xfrm>
              <a:off x="4004" y="121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2" name="Oval 8"/>
            <p:cNvSpPr>
              <a:spLocks noChangeArrowheads="1"/>
            </p:cNvSpPr>
            <p:nvPr/>
          </p:nvSpPr>
          <p:spPr bwMode="auto">
            <a:xfrm>
              <a:off x="4094" y="114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3" name="Oval 9"/>
            <p:cNvSpPr>
              <a:spLocks noChangeArrowheads="1"/>
            </p:cNvSpPr>
            <p:nvPr/>
          </p:nvSpPr>
          <p:spPr bwMode="auto">
            <a:xfrm>
              <a:off x="4196" y="108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4" name="Oval 10"/>
            <p:cNvSpPr>
              <a:spLocks noChangeArrowheads="1"/>
            </p:cNvSpPr>
            <p:nvPr/>
          </p:nvSpPr>
          <p:spPr bwMode="auto">
            <a:xfrm>
              <a:off x="4310" y="103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5" name="Oval 11"/>
            <p:cNvSpPr>
              <a:spLocks noChangeArrowheads="1"/>
            </p:cNvSpPr>
            <p:nvPr/>
          </p:nvSpPr>
          <p:spPr bwMode="auto">
            <a:xfrm>
              <a:off x="4436" y="102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6" name="Oval 12"/>
            <p:cNvSpPr>
              <a:spLocks noChangeArrowheads="1"/>
            </p:cNvSpPr>
            <p:nvPr/>
          </p:nvSpPr>
          <p:spPr bwMode="auto">
            <a:xfrm>
              <a:off x="4544" y="106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7" name="Oval 13"/>
            <p:cNvSpPr>
              <a:spLocks noChangeArrowheads="1"/>
            </p:cNvSpPr>
            <p:nvPr/>
          </p:nvSpPr>
          <p:spPr bwMode="auto">
            <a:xfrm>
              <a:off x="4655" y="112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8" name="Oval 14"/>
            <p:cNvSpPr>
              <a:spLocks noChangeArrowheads="1"/>
            </p:cNvSpPr>
            <p:nvPr/>
          </p:nvSpPr>
          <p:spPr bwMode="auto">
            <a:xfrm>
              <a:off x="4757" y="11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9" name="Oval 15"/>
            <p:cNvSpPr>
              <a:spLocks noChangeArrowheads="1"/>
            </p:cNvSpPr>
            <p:nvPr/>
          </p:nvSpPr>
          <p:spPr bwMode="auto">
            <a:xfrm>
              <a:off x="4853" y="1255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0" name="Oval 16"/>
            <p:cNvSpPr>
              <a:spLocks noChangeArrowheads="1"/>
            </p:cNvSpPr>
            <p:nvPr/>
          </p:nvSpPr>
          <p:spPr bwMode="auto">
            <a:xfrm>
              <a:off x="4946" y="133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1" name="Oval 17"/>
            <p:cNvSpPr>
              <a:spLocks noChangeArrowheads="1"/>
            </p:cNvSpPr>
            <p:nvPr/>
          </p:nvSpPr>
          <p:spPr bwMode="auto">
            <a:xfrm>
              <a:off x="5039" y="141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2" name="Oval 18"/>
            <p:cNvSpPr>
              <a:spLocks noChangeArrowheads="1"/>
            </p:cNvSpPr>
            <p:nvPr/>
          </p:nvSpPr>
          <p:spPr bwMode="auto">
            <a:xfrm>
              <a:off x="5138" y="148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3" name="Oval 19"/>
            <p:cNvSpPr>
              <a:spLocks noChangeArrowheads="1"/>
            </p:cNvSpPr>
            <p:nvPr/>
          </p:nvSpPr>
          <p:spPr bwMode="auto">
            <a:xfrm>
              <a:off x="5270" y="14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4" name="Oval 20"/>
            <p:cNvSpPr>
              <a:spLocks noChangeArrowheads="1"/>
            </p:cNvSpPr>
            <p:nvPr/>
          </p:nvSpPr>
          <p:spPr bwMode="auto">
            <a:xfrm>
              <a:off x="5378" y="143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5" name="Oval 21"/>
            <p:cNvSpPr>
              <a:spLocks noChangeArrowheads="1"/>
            </p:cNvSpPr>
            <p:nvPr/>
          </p:nvSpPr>
          <p:spPr bwMode="auto">
            <a:xfrm>
              <a:off x="5489" y="1369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6" name="Oval 22"/>
            <p:cNvSpPr>
              <a:spLocks noChangeArrowheads="1"/>
            </p:cNvSpPr>
            <p:nvPr/>
          </p:nvSpPr>
          <p:spPr bwMode="auto">
            <a:xfrm>
              <a:off x="5579" y="1300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7" name="Oval 23"/>
            <p:cNvSpPr>
              <a:spLocks noChangeArrowheads="1"/>
            </p:cNvSpPr>
            <p:nvPr/>
          </p:nvSpPr>
          <p:spPr bwMode="auto">
            <a:xfrm>
              <a:off x="5672" y="122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sp>
        <p:nvSpPr>
          <p:cNvPr id="200" name="TextBox 199"/>
          <p:cNvSpPr txBox="1"/>
          <p:nvPr/>
        </p:nvSpPr>
        <p:spPr>
          <a:xfrm>
            <a:off x="171054" y="3459421"/>
            <a:ext cx="463287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Interpolation along the length is necessary</a:t>
            </a:r>
          </a:p>
          <a:p>
            <a:r>
              <a:rPr lang="en-US" sz="1600" dirty="0" smtClean="0"/>
              <a:t>with fixed number of points. Recommended numbers</a:t>
            </a:r>
          </a:p>
          <a:p>
            <a:r>
              <a:rPr lang="en-US" sz="1600" dirty="0" smtClean="0"/>
              <a:t>are  from  12 to 20. </a:t>
            </a:r>
          </a:p>
          <a:p>
            <a:endParaRPr lang="en-US" dirty="0"/>
          </a:p>
        </p:txBody>
      </p:sp>
      <p:sp>
        <p:nvSpPr>
          <p:cNvPr id="205" name="TextBox 204"/>
          <p:cNvSpPr txBox="1"/>
          <p:nvPr/>
        </p:nvSpPr>
        <p:spPr>
          <a:xfrm>
            <a:off x="7905682" y="4158555"/>
            <a:ext cx="1260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Lower MDF</a:t>
            </a:r>
            <a:endParaRPr lang="en-US" dirty="0"/>
          </a:p>
        </p:txBody>
      </p:sp>
      <p:sp>
        <p:nvSpPr>
          <p:cNvPr id="206" name="TextBox 205"/>
          <p:cNvSpPr txBox="1"/>
          <p:nvPr/>
        </p:nvSpPr>
        <p:spPr>
          <a:xfrm>
            <a:off x="7915332" y="5377317"/>
            <a:ext cx="13067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Higher MDF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2969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00" grpId="0"/>
      <p:bldP spid="205" grpId="0"/>
      <p:bldP spid="20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6476" y="28718"/>
            <a:ext cx="7664450" cy="890589"/>
          </a:xfrm>
        </p:spPr>
        <p:txBody>
          <a:bodyPr/>
          <a:lstStyle/>
          <a:p>
            <a:r>
              <a:rPr lang="en-US" dirty="0" err="1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QuickBundles</a:t>
            </a:r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for Simplification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8900" y="1029732"/>
            <a:ext cx="728726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Using Minimum </a:t>
            </a:r>
            <a:r>
              <a:rPr lang="en-US" dirty="0"/>
              <a:t>Direct </a:t>
            </a:r>
            <a:r>
              <a:rPr lang="en-US" dirty="0" smtClean="0"/>
              <a:t>Flipped (MDF) and </a:t>
            </a:r>
          </a:p>
          <a:p>
            <a:r>
              <a:rPr lang="en-US" dirty="0" smtClean="0"/>
              <a:t>the </a:t>
            </a:r>
            <a:r>
              <a:rPr lang="en-US" dirty="0" err="1" smtClean="0"/>
              <a:t>QuickBundles</a:t>
            </a:r>
            <a:r>
              <a:rPr lang="en-US" dirty="0" smtClean="0"/>
              <a:t> clustering algorithm	     </a:t>
            </a:r>
          </a:p>
          <a:p>
            <a:r>
              <a:rPr lang="en-US" dirty="0"/>
              <a:t>	</a:t>
            </a:r>
            <a:r>
              <a:rPr lang="en-US" dirty="0" err="1" smtClean="0"/>
              <a:t>Garyfallidis</a:t>
            </a:r>
            <a:r>
              <a:rPr lang="en-US" dirty="0" smtClean="0"/>
              <a:t> et al., Frontiers 2015</a:t>
            </a:r>
            <a:endParaRPr lang="en-US" dirty="0"/>
          </a:p>
          <a:p>
            <a:endParaRPr lang="en-US" dirty="0" smtClean="0"/>
          </a:p>
          <a:p>
            <a:r>
              <a:rPr lang="en-US" sz="1600" dirty="0" smtClean="0"/>
              <a:t>You will be able to identify hidden areas of</a:t>
            </a:r>
          </a:p>
          <a:p>
            <a:r>
              <a:rPr lang="en-US" sz="1600" dirty="0" smtClean="0"/>
              <a:t>your datasets and simplify the computational </a:t>
            </a:r>
          </a:p>
          <a:p>
            <a:r>
              <a:rPr lang="en-US" sz="1600" dirty="0" smtClean="0"/>
              <a:t>load of </a:t>
            </a:r>
            <a:r>
              <a:rPr lang="en-US" sz="1600" dirty="0" err="1" smtClean="0"/>
              <a:t>of</a:t>
            </a:r>
            <a:r>
              <a:rPr lang="en-US" sz="1600" dirty="0" smtClean="0"/>
              <a:t> processing streamlines. </a:t>
            </a:r>
          </a:p>
          <a:p>
            <a:r>
              <a:rPr lang="en-US" sz="1600" dirty="0" smtClean="0"/>
              <a:t>An easy way to get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Centroids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Clusters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Using a single distance threshold (mm)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Very fast!</a:t>
            </a:r>
            <a:endParaRPr lang="en-US" sz="1600" dirty="0"/>
          </a:p>
          <a:p>
            <a:endParaRPr lang="en-US" sz="1600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7694" y="1029732"/>
            <a:ext cx="4801736" cy="2288234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90697" y="4274393"/>
            <a:ext cx="828778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Alert! </a:t>
            </a:r>
            <a:r>
              <a:rPr lang="en-US" dirty="0" smtClean="0">
                <a:solidFill>
                  <a:schemeClr val="accent5"/>
                </a:solidFill>
              </a:rPr>
              <a:t>This is unsupervised learning. Do not expect to get anatomically relevant clusters as a neuroanatomist would define them. Especially in the case of a whole brain tractography.</a:t>
            </a:r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131" name="Rectangle 130"/>
          <p:cNvSpPr/>
          <p:nvPr/>
        </p:nvSpPr>
        <p:spPr>
          <a:xfrm>
            <a:off x="401781" y="5259244"/>
            <a:ext cx="828778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Alert! </a:t>
            </a:r>
            <a:r>
              <a:rPr lang="en-US" dirty="0" smtClean="0">
                <a:solidFill>
                  <a:schemeClr val="accent5"/>
                </a:solidFill>
              </a:rPr>
              <a:t>For anatomically relevant bundles you need to use supervised learning i.e. have a model of the bundles that you are looking for.</a:t>
            </a:r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452461" y="3338566"/>
            <a:ext cx="705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initial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908566" y="3350270"/>
            <a:ext cx="10572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centroids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7567552" y="3350270"/>
            <a:ext cx="9001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clusters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241299" y="6026721"/>
            <a:ext cx="761962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For other clustering algorithms / distances see the work of Guevara, O’Donnell and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Corouge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1195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131" grpId="0"/>
      <p:bldP spid="4" grpId="0"/>
      <p:bldP spid="10" grpId="0"/>
      <p:bldP spid="11" grpId="0"/>
      <p:bldP spid="1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60326"/>
            <a:ext cx="7886700" cy="1325563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Table of contents for tract analysis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17624"/>
            <a:ext cx="8299450" cy="4725729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Segmentation  of streamlines</a:t>
            </a:r>
          </a:p>
          <a:p>
            <a:pPr lvl="1"/>
            <a:r>
              <a:rPr lang="en-US" dirty="0" smtClean="0"/>
              <a:t>Manual</a:t>
            </a:r>
          </a:p>
          <a:p>
            <a:pPr lvl="1"/>
            <a:r>
              <a:rPr lang="en-US" dirty="0" smtClean="0"/>
              <a:t>Automatic </a:t>
            </a:r>
          </a:p>
          <a:p>
            <a:pPr lvl="1"/>
            <a:r>
              <a:rPr lang="en-US" dirty="0" smtClean="0"/>
              <a:t>Semi-automatic</a:t>
            </a:r>
          </a:p>
          <a:p>
            <a:r>
              <a:rPr lang="en-US" dirty="0" smtClean="0"/>
              <a:t>Registration</a:t>
            </a:r>
          </a:p>
          <a:p>
            <a:pPr lvl="1"/>
            <a:r>
              <a:rPr lang="en-US" dirty="0" smtClean="0"/>
              <a:t>Image-based (old school) covered by Konstantinos</a:t>
            </a:r>
          </a:p>
          <a:p>
            <a:pPr lvl="1"/>
            <a:r>
              <a:rPr lang="en-US" dirty="0" smtClean="0"/>
              <a:t>Streamline-based (new) brings many new capabilities</a:t>
            </a:r>
          </a:p>
          <a:p>
            <a:r>
              <a:rPr lang="en-US" dirty="0" smtClean="0"/>
              <a:t>Subject level </a:t>
            </a:r>
            <a:r>
              <a:rPr lang="en-US" dirty="0" err="1" smtClean="0"/>
              <a:t>tractometry</a:t>
            </a:r>
            <a:endParaRPr lang="en-US" dirty="0" smtClean="0"/>
          </a:p>
          <a:p>
            <a:pPr lvl="1"/>
            <a:r>
              <a:rPr lang="en-US" dirty="0" smtClean="0"/>
              <a:t>Statistics of metrics along bundles</a:t>
            </a:r>
          </a:p>
          <a:p>
            <a:pPr lvl="1"/>
            <a:r>
              <a:rPr lang="en-US" dirty="0" smtClean="0"/>
              <a:t>Perpendicular to bundles</a:t>
            </a:r>
          </a:p>
          <a:p>
            <a:r>
              <a:rPr lang="en-US" dirty="0" smtClean="0"/>
              <a:t>Group level </a:t>
            </a:r>
            <a:r>
              <a:rPr lang="en-US" dirty="0" err="1" smtClean="0"/>
              <a:t>tractometry</a:t>
            </a:r>
            <a:endParaRPr lang="en-US" dirty="0" smtClean="0"/>
          </a:p>
          <a:p>
            <a:pPr lvl="1"/>
            <a:r>
              <a:rPr lang="en-US" dirty="0" smtClean="0"/>
              <a:t>New and exciting</a:t>
            </a:r>
          </a:p>
          <a:p>
            <a:pPr lvl="1"/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1274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-53974"/>
            <a:ext cx="5162550" cy="1325563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Manual segmentation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90624"/>
            <a:ext cx="8299450" cy="4498975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13" name="Picture 30" descr="fa.tiff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3683" b="85399" l="14359" r="88205"/>
                    </a14:imgEffect>
                  </a14:imgLayer>
                </a14:imgProps>
              </a:ext>
            </a:extLst>
          </a:blip>
          <a:srcRect l="5128" t="4718" r="2564" b="5636"/>
          <a:stretch>
            <a:fillRect/>
          </a:stretch>
        </p:blipFill>
        <p:spPr bwMode="auto">
          <a:xfrm>
            <a:off x="291754" y="1395952"/>
            <a:ext cx="1556265" cy="16642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4"/>
          <a:srcRect l="24766" t="3346" r="43417" b="44231"/>
          <a:stretch/>
        </p:blipFill>
        <p:spPr>
          <a:xfrm>
            <a:off x="2184915" y="1395952"/>
            <a:ext cx="1654556" cy="16885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23653" y="1384712"/>
            <a:ext cx="4107597" cy="3902346"/>
          </a:xfrm>
          <a:prstGeom prst="rect">
            <a:avLst/>
          </a:prstGeom>
        </p:spPr>
      </p:pic>
      <p:sp>
        <p:nvSpPr>
          <p:cNvPr id="17" name="Plus 16"/>
          <p:cNvSpPr/>
          <p:nvPr/>
        </p:nvSpPr>
        <p:spPr>
          <a:xfrm>
            <a:off x="1734766" y="2056084"/>
            <a:ext cx="336896" cy="368300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Notched Right Arrow 17"/>
          <p:cNvSpPr/>
          <p:nvPr/>
        </p:nvSpPr>
        <p:spPr>
          <a:xfrm>
            <a:off x="3999614" y="2087834"/>
            <a:ext cx="363689" cy="275953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389500" y="3195561"/>
            <a:ext cx="4473303" cy="2800672"/>
          </a:xfrm>
          <a:prstGeom prst="rect">
            <a:avLst/>
          </a:prstGeom>
          <a:noFill/>
        </p:spPr>
        <p:txBody>
          <a:bodyPr wrap="square" lIns="91345" tIns="45673" rIns="91345" bIns="45673" rtlCol="0">
            <a:spAutoFit/>
          </a:bodyPr>
          <a:lstStyle/>
          <a:p>
            <a:pPr defTabSz="454729"/>
            <a:r>
              <a:rPr lang="en-US" sz="1600" u="sng" dirty="0">
                <a:solidFill>
                  <a:srgbClr val="FFFFFF"/>
                </a:solidFill>
                <a:latin typeface="+mj-lt"/>
                <a:ea typeface="ヒラギノ角ゴ ProN W3"/>
                <a:cs typeface="ヒラギノ角ゴ ProN W3"/>
              </a:rPr>
              <a:t>Types of ROIs:</a:t>
            </a:r>
          </a:p>
          <a:p>
            <a:pPr defTabSz="454729"/>
            <a:endParaRPr lang="en-US" sz="1600" dirty="0">
              <a:solidFill>
                <a:srgbClr val="FFFFFF"/>
              </a:solidFill>
              <a:latin typeface="+mj-lt"/>
              <a:ea typeface="ヒラギノ角ゴ ProN W3"/>
              <a:cs typeface="ヒラギノ角ゴ ProN W3"/>
            </a:endParaRPr>
          </a:p>
          <a:p>
            <a:pPr defTabSz="454729"/>
            <a:r>
              <a:rPr lang="en-US" sz="1600" dirty="0">
                <a:solidFill>
                  <a:srgbClr val="FFFFFF"/>
                </a:solidFill>
                <a:latin typeface="+mj-lt"/>
                <a:ea typeface="ヒラギノ角ゴ ProN W3"/>
                <a:cs typeface="ヒラギノ角ゴ ProN W3"/>
              </a:rPr>
              <a:t>Inclusion   (logical  “and” and “or”)</a:t>
            </a:r>
          </a:p>
          <a:p>
            <a:pPr defTabSz="454729"/>
            <a:r>
              <a:rPr lang="en-US" sz="1600" dirty="0">
                <a:solidFill>
                  <a:srgbClr val="FFFFFF"/>
                </a:solidFill>
                <a:latin typeface="+mj-lt"/>
                <a:ea typeface="ヒラギノ角ゴ ProN W3"/>
                <a:cs typeface="ヒラギノ角ゴ ProN W3"/>
              </a:rPr>
              <a:t>Exclusion  (logical   “not”)</a:t>
            </a:r>
          </a:p>
          <a:p>
            <a:pPr defTabSz="454729"/>
            <a:endParaRPr lang="en-US" sz="1600" dirty="0">
              <a:solidFill>
                <a:srgbClr val="FFFFFF"/>
              </a:solidFill>
              <a:latin typeface="+mj-lt"/>
              <a:ea typeface="ヒラギノ角ゴ ProN W3"/>
              <a:cs typeface="ヒラギノ角ゴ ProN W3"/>
            </a:endParaRPr>
          </a:p>
          <a:p>
            <a:pPr defTabSz="454729"/>
            <a:endParaRPr lang="en-US" sz="1600" dirty="0">
              <a:solidFill>
                <a:srgbClr val="FFFFFF"/>
              </a:solidFill>
              <a:latin typeface="+mj-lt"/>
              <a:ea typeface="ヒラギノ角ゴ ProN W3"/>
              <a:cs typeface="ヒラギノ角ゴ ProN W3"/>
            </a:endParaRPr>
          </a:p>
          <a:p>
            <a:pPr defTabSz="454729"/>
            <a:r>
              <a:rPr lang="en-US" sz="1600" u="sng" dirty="0">
                <a:solidFill>
                  <a:srgbClr val="FFFFFF"/>
                </a:solidFill>
                <a:latin typeface="+mj-lt"/>
                <a:ea typeface="ヒラギノ角ゴ ProN W3"/>
                <a:cs typeface="ヒラギノ角ゴ ProN W3"/>
              </a:rPr>
              <a:t>How we use ROIs:</a:t>
            </a:r>
          </a:p>
          <a:p>
            <a:pPr defTabSz="454729"/>
            <a:endParaRPr lang="en-US" sz="1600" dirty="0">
              <a:solidFill>
                <a:srgbClr val="FFFFFF"/>
              </a:solidFill>
              <a:latin typeface="+mj-lt"/>
              <a:ea typeface="ヒラギノ角ゴ ProN W3"/>
              <a:cs typeface="ヒラギノ角ゴ ProN W3"/>
            </a:endParaRPr>
          </a:p>
          <a:p>
            <a:pPr marL="285461" indent="-285461" defTabSz="454729">
              <a:buFontTx/>
              <a:buChar char="-"/>
            </a:pPr>
            <a:r>
              <a:rPr lang="en-US" sz="1600" dirty="0">
                <a:solidFill>
                  <a:srgbClr val="FFFFFF"/>
                </a:solidFill>
                <a:latin typeface="+mj-lt"/>
                <a:ea typeface="ヒラギノ角ゴ ProN W3"/>
                <a:cs typeface="ヒラギノ角ゴ ProN W3"/>
              </a:rPr>
              <a:t>Termination Points (e.g. Cortical)</a:t>
            </a:r>
          </a:p>
          <a:p>
            <a:pPr marL="285461" indent="-285461" defTabSz="454729">
              <a:buFontTx/>
              <a:buChar char="-"/>
            </a:pPr>
            <a:r>
              <a:rPr lang="en-US" sz="1600" dirty="0">
                <a:solidFill>
                  <a:srgbClr val="FFFFFF"/>
                </a:solidFill>
                <a:latin typeface="+mj-lt"/>
                <a:ea typeface="ヒラギノ角ゴ ProN W3"/>
                <a:cs typeface="ヒラギノ角ゴ ProN W3"/>
              </a:rPr>
              <a:t>Waypoints (e.g. specific white matter region)</a:t>
            </a:r>
          </a:p>
          <a:p>
            <a:pPr marL="285461" indent="-285461" defTabSz="454729">
              <a:buFontTx/>
              <a:buChar char="-"/>
            </a:pPr>
            <a:r>
              <a:rPr lang="en-US" sz="1600" dirty="0">
                <a:solidFill>
                  <a:srgbClr val="FFFFFF"/>
                </a:solidFill>
                <a:latin typeface="+mj-lt"/>
                <a:ea typeface="ヒラギノ角ゴ ProN W3"/>
                <a:cs typeface="ヒラギノ角ゴ ProN W3"/>
              </a:rPr>
              <a:t>Volumetric (e.g. U-Shape)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199699" y="5603896"/>
            <a:ext cx="36509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 smtClean="0">
                <a:latin typeface="+mj-lt"/>
              </a:rPr>
              <a:t>Available tools:</a:t>
            </a:r>
          </a:p>
          <a:p>
            <a:r>
              <a:rPr lang="en-US" dirty="0" err="1" smtClean="0">
                <a:latin typeface="+mj-lt"/>
              </a:rPr>
              <a:t>Trackvis</a:t>
            </a:r>
            <a:r>
              <a:rPr lang="en-US" dirty="0" smtClean="0">
                <a:latin typeface="+mj-lt"/>
              </a:rPr>
              <a:t>, </a:t>
            </a:r>
            <a:r>
              <a:rPr lang="en-US" dirty="0" err="1" smtClean="0">
                <a:latin typeface="+mj-lt"/>
              </a:rPr>
              <a:t>Fibernavigator</a:t>
            </a:r>
            <a:r>
              <a:rPr lang="en-US" dirty="0">
                <a:latin typeface="+mj-lt"/>
              </a:rPr>
              <a:t> </a:t>
            </a:r>
            <a:r>
              <a:rPr lang="en-US" dirty="0" smtClean="0">
                <a:latin typeface="+mj-lt"/>
              </a:rPr>
              <a:t>and MI-Brain</a:t>
            </a:r>
            <a:endParaRPr lang="en-US" dirty="0">
              <a:latin typeface="+mj-lt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Rectangle 21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3012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3885</TotalTime>
  <Words>1569</Words>
  <Application>Microsoft Office PowerPoint</Application>
  <PresentationFormat>On-screen Show (4:3)</PresentationFormat>
  <Paragraphs>267</Paragraphs>
  <Slides>27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Arial</vt:lpstr>
      <vt:lpstr>Calibri</vt:lpstr>
      <vt:lpstr>Calibri Light</vt:lpstr>
      <vt:lpstr>Helvetica</vt:lpstr>
      <vt:lpstr>Helvetica Neue Light</vt:lpstr>
      <vt:lpstr>ヒラギノ角ゴ ProN W3</vt:lpstr>
      <vt:lpstr>Office Theme</vt:lpstr>
      <vt:lpstr>Tract-analysis and connectivity</vt:lpstr>
      <vt:lpstr>Introduction to tract-analysis</vt:lpstr>
      <vt:lpstr>Streamlines and images</vt:lpstr>
      <vt:lpstr>Why streamlines are  useful?</vt:lpstr>
      <vt:lpstr>Streamline distances – which one to use ? </vt:lpstr>
      <vt:lpstr>Streamline distances – which one to use ? </vt:lpstr>
      <vt:lpstr>QuickBundles for Simplification</vt:lpstr>
      <vt:lpstr>Table of contents for tract analysis</vt:lpstr>
      <vt:lpstr>Manual segmentation</vt:lpstr>
      <vt:lpstr>Automatic Segmentation</vt:lpstr>
      <vt:lpstr>Registration of bundles</vt:lpstr>
      <vt:lpstr>Create bundle-specific atlases using SLR</vt:lpstr>
      <vt:lpstr>Whole-brain linear registration of streamlines</vt:lpstr>
      <vt:lpstr>Table of contents for connectivity</vt:lpstr>
      <vt:lpstr>Connectivity analysis (the good guys)</vt:lpstr>
      <vt:lpstr>Connectivity analysis (bad guys)</vt:lpstr>
      <vt:lpstr>Connectivity analysis (more bad guys)</vt:lpstr>
      <vt:lpstr>Connectivity analysis (and the ugly)</vt:lpstr>
      <vt:lpstr>Alert for connectivity analysis!  Be critical when counting streamlines</vt:lpstr>
      <vt:lpstr>Lessons from the ISMRM 2015 challenge</vt:lpstr>
      <vt:lpstr>Tractometry</vt:lpstr>
      <vt:lpstr>Apparent fiber quantification</vt:lpstr>
      <vt:lpstr>Functional data analysis</vt:lpstr>
      <vt:lpstr>Measures along/from a centroid</vt:lpstr>
      <vt:lpstr>Comparing sets of streamlines for group comparisons (advanced)</vt:lpstr>
      <vt:lpstr>Conclusion</vt:lpstr>
      <vt:lpstr>Thank you for your attention!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Tract-analysis and connectivity</dc:title>
  <dc:creator>Eleftherios</dc:creator>
  <cp:lastModifiedBy>Eleftherios</cp:lastModifiedBy>
  <cp:revision>192</cp:revision>
  <dcterms:created xsi:type="dcterms:W3CDTF">2015-05-26T19:37:54Z</dcterms:created>
  <dcterms:modified xsi:type="dcterms:W3CDTF">2015-06-11T05:19:58Z</dcterms:modified>
</cp:coreProperties>
</file>

<file path=docProps/thumbnail.jpeg>
</file>